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tl="1" saveSubsetFonts="1">
  <p:sldMasterIdLst>
    <p:sldMasterId id="2147483708" r:id="rId1"/>
    <p:sldMasterId id="2147483720" r:id="rId2"/>
  </p:sldMasterIdLst>
  <p:notesMasterIdLst>
    <p:notesMasterId r:id="rId51"/>
  </p:notesMasterIdLst>
  <p:sldIdLst>
    <p:sldId id="322" r:id="rId3"/>
    <p:sldId id="257" r:id="rId4"/>
    <p:sldId id="328" r:id="rId5"/>
    <p:sldId id="329" r:id="rId6"/>
    <p:sldId id="330" r:id="rId7"/>
    <p:sldId id="331" r:id="rId8"/>
    <p:sldId id="260" r:id="rId9"/>
    <p:sldId id="289" r:id="rId10"/>
    <p:sldId id="291" r:id="rId11"/>
    <p:sldId id="356" r:id="rId12"/>
    <p:sldId id="355" r:id="rId13"/>
    <p:sldId id="357" r:id="rId14"/>
    <p:sldId id="358" r:id="rId15"/>
    <p:sldId id="359" r:id="rId16"/>
    <p:sldId id="261" r:id="rId17"/>
    <p:sldId id="332" r:id="rId18"/>
    <p:sldId id="292" r:id="rId19"/>
    <p:sldId id="333" r:id="rId20"/>
    <p:sldId id="337" r:id="rId21"/>
    <p:sldId id="338" r:id="rId22"/>
    <p:sldId id="262" r:id="rId23"/>
    <p:sldId id="323" r:id="rId24"/>
    <p:sldId id="334" r:id="rId25"/>
    <p:sldId id="336" r:id="rId26"/>
    <p:sldId id="335" r:id="rId27"/>
    <p:sldId id="275" r:id="rId28"/>
    <p:sldId id="339" r:id="rId29"/>
    <p:sldId id="340" r:id="rId30"/>
    <p:sldId id="341" r:id="rId31"/>
    <p:sldId id="348" r:id="rId32"/>
    <p:sldId id="349" r:id="rId33"/>
    <p:sldId id="347" r:id="rId34"/>
    <p:sldId id="360" r:id="rId35"/>
    <p:sldId id="350" r:id="rId36"/>
    <p:sldId id="351" r:id="rId37"/>
    <p:sldId id="352" r:id="rId38"/>
    <p:sldId id="353" r:id="rId39"/>
    <p:sldId id="354" r:id="rId40"/>
    <p:sldId id="361" r:id="rId41"/>
    <p:sldId id="362" r:id="rId42"/>
    <p:sldId id="342" r:id="rId43"/>
    <p:sldId id="343" r:id="rId44"/>
    <p:sldId id="344" r:id="rId45"/>
    <p:sldId id="364" r:id="rId46"/>
    <p:sldId id="363" r:id="rId47"/>
    <p:sldId id="345" r:id="rId48"/>
    <p:sldId id="287" r:id="rId49"/>
    <p:sldId id="288" r:id="rId50"/>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a:srgbClr val="0099FF"/>
    <a:srgbClr val="009900"/>
    <a:srgbClr val="341D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3750" autoAdjust="0"/>
    <p:restoredTop sz="94660"/>
  </p:normalViewPr>
  <p:slideViewPr>
    <p:cSldViewPr snapToGrid="0">
      <p:cViewPr varScale="1">
        <p:scale>
          <a:sx n="82" d="100"/>
          <a:sy n="82" d="100"/>
        </p:scale>
        <p:origin x="66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3T10:31:33.446"/>
    </inkml:context>
    <inkml:brush xml:id="br0">
      <inkml:brushProperty name="width" value="0.05" units="cm"/>
      <inkml:brushProperty name="height" value="0.05" units="cm"/>
      <inkml:brushProperty name="color" value="#E71224"/>
    </inkml:brush>
  </inkml:definitions>
  <inkml:trace contextRef="#ctx0" brushRef="#br0">3004 354 24575,'-27'-8'0,"0"0"0,-48-23 0,19 5 0,21 9 0,-1 1 0,-1 1 0,-72-17 0,-167-11 0,150 9 0,96 24 0,-1 1 0,0 1 0,0 2 0,-43-3 0,-267-23 0,214 11 0,74 11 0,-1 2 0,-82-2 0,-394 11 0,519 0 0,0-1 0,0 1 0,-1 1 0,1 0 0,1 1 0,-1 0 0,0 0 0,1 1 0,-1 1 0,1 0 0,1 0 0,-18 12 0,16-10 0,-3 2 0,-1 1 0,1 0 0,0 1 0,1 0 0,1 1 0,-1 1 0,-14 20 0,8-5 0,1 1 0,2 1 0,-22 54 0,31-62 0,0-1 0,2 1 0,1 0 0,0 1 0,2-1 0,0 37 0,5 58 0,-3 332 0,-4-408 0,-3 0 0,-1 0 0,-24 70 0,25-89 0,-1 12 0,2 0 0,0 1 0,3 0 0,0 40 0,3-38 0,-2 1 0,-2-1 0,-13 59 0,2-52 0,-2-1 0,-40 73 0,37-79 0,1 1 0,2 0 0,-23 81 0,17-34 0,-10 55 0,30-124 0,1 0 0,1 0 0,1 0 0,0 0 0,1 0 0,4 26 0,-3-35 0,0 0 0,1-1 0,-1 0 0,1 1 0,1-1 0,-1 0 0,1-1 0,0 1 0,0-1 0,0 1 0,1-1 0,0 0 0,0-1 0,0 1 0,8 4 0,10 5 0,-1-1 0,44 17 0,2 1 0,-36-15 0,41 14 0,-39-17 0,37 20 0,-19-8 0,0-3 0,74 21 0,-29-10 0,18 2 0,1-4 0,2-5 0,128 10 0,-137-26 0,1-5 0,-1-4 0,207-27 0,-306 25 0,0-1 0,0 0 0,0 0 0,-1-1 0,1 0 0,-1-1 0,0 0 0,0-1 0,0 1 0,-1-2 0,1 1 0,-1-1 0,-1-1 0,11-10 0,142-125 0,-84 78 0,0-5 0,43-36 0,-97 90 0,45-24 0,-49 30 0,0 0 0,-1-2 0,0 0 0,29-25 0,-40 29 0,0-1 0,-1 0 0,1 0 0,-1 0 0,-1-1 0,0 1 0,0-1 0,-1 0 0,0 0 0,0-1 0,-1 1 0,2-14 0,-1-14 0,-1-70 0,-3 77 0,4-46 0,4 1 0,24-113 0,-16 113 0,-3-1 0,2-105 0,-12 152 0,1 1 0,1 1 0,2-1 0,13-40 0,7-33 0,-17 37 0,-3 1 0,-4-99 0,0-6 0,12 64 0,-8 67 0,1-54 0,-8-179-1365,1 247-5461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3T10:32:25.038"/>
    </inkml:context>
    <inkml:brush xml:id="br0">
      <inkml:brushProperty name="width" value="0.05" units="cm"/>
      <inkml:brushProperty name="height" value="0.05" units="cm"/>
      <inkml:brushProperty name="color" value="#E71224"/>
    </inkml:brush>
  </inkml:definitions>
  <inkml:trace contextRef="#ctx0" brushRef="#br0">0 432 24575,'1'-16'0,"0"0"0,1 0 0,1 1 0,0-1 0,1 1 0,1 0 0,1 0 0,0 0 0,0 1 0,1 0 0,1 0 0,12-15 0,7-6 0,2 1 0,1 1 0,38-31 0,-61 58 0,1-1 0,0 1 0,0 0 0,0 1 0,0 0 0,1 0 0,15-6 0,-21 10 0,1 0 0,-1 1 0,1-1 0,-1 0 0,1 1 0,-1 0 0,1 0 0,0 0 0,-1 0 0,1 1 0,-1-1 0,1 1 0,-1 0 0,0 0 0,1 0 0,-1 0 0,0 1 0,1-1 0,-1 1 0,0 0 0,0 0 0,-1 0 0,1 1 0,4 3 0,3 6 0,1 2 0,-2-1 0,0 2 0,-1-1 0,0 1 0,-1 0 0,7 21 0,25 48 0,-11-31-682,36 91-1,-52-111-6143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3T10:32:45.924"/>
    </inkml:context>
    <inkml:brush xml:id="br0">
      <inkml:brushProperty name="width" value="0.05" units="cm"/>
      <inkml:brushProperty name="height" value="0.05" units="cm"/>
      <inkml:brushProperty name="color" value="#E71224"/>
    </inkml:brush>
  </inkml:definitions>
  <inkml:trace contextRef="#ctx0" brushRef="#br0">24 334 24575,'-1'-46'0,"-2"0"0,-9-51 0,11 94 0,-1-8 0,0 0 0,1-1 0,0 1 0,2-23 0,-1 31 0,0 1 0,1-1 0,-1 0 0,1 1 0,0-1 0,0 1 0,0-1 0,0 1 0,0 0 0,0-1 0,1 1 0,-1 0 0,1 0 0,0 0 0,-1 0 0,1 0 0,0 1 0,0-1 0,0 0 0,1 1 0,-1-1 0,0 1 0,0 0 0,1 0 0,-1 0 0,1 0 0,4-1 0,7-1 14,0 1-1,1 0 0,0 1 0,-1 1 1,1 0-1,0 1 0,-1 1 1,17 4-1,-6-1-384,0 2-1,-1 2 1,43 19 0,-43-16-6455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3T10:33:01.549"/>
    </inkml:context>
    <inkml:brush xml:id="br0">
      <inkml:brushProperty name="width" value="0.05" units="cm"/>
      <inkml:brushProperty name="height" value="0.05" units="cm"/>
      <inkml:brushProperty name="color" value="#E71224"/>
    </inkml:brush>
  </inkml:definitions>
  <inkml:trace contextRef="#ctx0" brushRef="#br0">435 5838 24575,'5'-2'0,"1"1"0,-1-1 0,0 0 0,0 0 0,1 0 0,-2 0 0,1-1 0,0 0 0,0 0 0,-1-1 0,0 1 0,0-1 0,6-6 0,14-10 0,-8 9 0,0-1 0,-1-1 0,-1 0 0,0-1 0,-1-1 0,0 0 0,-2 0 0,1-1 0,-2-1 0,13-25 0,4-14 0,25-59 0,-31 63 0,-11 27 0,10-34 0,-12 30 0,-1 6 0,-2 0 0,6-43 0,-9 50 0,1 0 0,0 1 0,1-1 0,1 1 0,1 0 0,11-22 0,-10 22 0,0 1 0,-2-1 0,1 0 0,-2-1 0,0 1 0,0-1 0,0-17 0,-3-4 0,11-145 0,-1 50 0,-10-169 0,-3 138 0,0 131 0,-1 1 0,-2-1 0,-12-43 0,9 42 0,1-1 0,-4-53 0,9-412 0,4 245 0,-3 232 0,-2 1 0,0 0 0,-2 0 0,0 0 0,-1 0 0,-10-22 0,8 23 0,0-1 0,2 0 0,0-1 0,2 1 0,-4-40 0,8 0 0,1 24 0,-2 0 0,-1 1 0,-2-1 0,-15-66 0,4 45 0,-9-83 0,18 93 0,-2 0 0,-2 1 0,-17-47 0,14 58 0,-11-59 0,20 83 0,1 1 0,-2 0 0,1 0 0,-2 0 0,-11-18 0,9 17 0,1-1 0,0 0 0,-8-23 0,-21-66 0,19 56 0,-15-59 0,-21-89 0,39 136 0,-20-109 0,25 125 0,-1 2 0,-24-64 0,9 32 0,17 51 0,-1 1 0,-16-28 0,-10-21 0,19 25 0,2 0 0,-9-60 0,-12-39 0,29 123 30,-2 0 0,0 0 0,-19-34 0,24 49-113,0 0 1,-1 0-1,0 0 1,0 0-1,0 1 1,0-1-1,-1 1 1,1 0-1,-1 0 1,0 1-1,-1 0 1,1-1-1,0 2 1,-1-1-1,0 1 1,0 0-1,-9-3 1,-7 3-6744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3T10:33:09.352"/>
    </inkml:context>
    <inkml:brush xml:id="br0">
      <inkml:brushProperty name="width" value="0.05" units="cm"/>
      <inkml:brushProperty name="height" value="0.05" units="cm"/>
      <inkml:brushProperty name="color" value="#E71224"/>
    </inkml:brush>
  </inkml:definitions>
  <inkml:trace contextRef="#ctx0" brushRef="#br0">262 5986 24575,'-1'-15'0,"-1"0"0,-1 1 0,0-1 0,-1 1 0,-1 0 0,-7-15 0,-7-28 0,-54-222 0,68 242 0,0-1 0,2 1 0,2-1 0,5-44 0,-2-4 0,-2-1557 0,-2 1610 0,-1 0 0,-16-63 0,8 46 0,-5-22 0,7 37 0,2-1 0,1 1 0,-1-40 0,9-471 0,-4 504 0,-3 1 0,-14-67 0,-5-37 0,20-150 0,7 158 0,-5 25 0,4-128 0,0 220 0,0 0 0,2 0 0,0 1 0,1-1 0,1 1 0,1 0 0,11-22 0,-5 11 0,16-57 0,-23 64 0,1 1 0,1 0 0,1 0 0,1 1 0,21-34 0,17-7 0,-29 40 0,-1-1 0,-1-1 0,18-36 0,-9 13 0,51-72 0,-57 90 0,-12 17 0,186-298 0,-178 274 58,17-52-1,-22 53-797,28-57 0,-27 69-6086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3T10:31:38.695"/>
    </inkml:context>
    <inkml:brush xml:id="br0">
      <inkml:brushProperty name="width" value="0.05" units="cm"/>
      <inkml:brushProperty name="height" value="0.05" units="cm"/>
      <inkml:brushProperty name="color" value="#E71224"/>
    </inkml:brush>
  </inkml:definitions>
  <inkml:trace contextRef="#ctx0" brushRef="#br0">815 4104 24575,'-7'-10'0,"0"0"0,-1 1 0,0 0 0,-1 1 0,0 0 0,-1 0 0,-16-10 0,-5 0 0,-41-18 0,47 26 0,1-2 0,0-1 0,-43-31 0,-26-35 0,-94-105 0,165 156 0,1 0 0,1-2 0,2 0 0,-22-48 0,30 54 0,1-1 0,-11-46 0,-4-11 0,18 62 0,1 0 0,1 0 0,0 0 0,-1-36 0,7-85 0,0 59 0,-3-53 0,3-120 0,1 232 0,1 0 0,0 1 0,2 0 0,0 0 0,2 0 0,16-33 0,-6 21 0,1 1 0,2 1 0,29-34 0,-9 13 0,45-50 0,-43 55 0,42-62 0,31-34 0,-72 101 0,74-58 0,-94 83 0,130-90 0,1 0 0,-55 34 0,-56 43 0,-2-1 0,38-39 0,80-99 0,-90 94 0,-37 42 0,-2-1 0,37-54 0,-49 60 0,-8 12 0,0 1 0,-1-2 0,10-25 0,-10 22 0,1 1 0,1 0 0,1 0 0,1 1 0,0 1 0,21-20 0,-12 12 0,37-54 0,61-90 0,-109 151 47,29-31 1,-12 14-1508,-12 15-5366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3T10:31:42.106"/>
    </inkml:context>
    <inkml:brush xml:id="br0">
      <inkml:brushProperty name="width" value="0.05" units="cm"/>
      <inkml:brushProperty name="height" value="0.05" units="cm"/>
      <inkml:brushProperty name="color" value="#E71224"/>
    </inkml:brush>
  </inkml:definitions>
  <inkml:trace contextRef="#ctx0" brushRef="#br0">0 195 24575,'8'-1'0,"0"0"0,0-1 0,0 0 0,-1-1 0,1 0 0,-1 0 0,1 0 0,-1-1 0,10-7 0,14-6 0,50-16 0,-56 24 0,-1 0 0,27-16 0,-28 12 0,1 2 0,0 0 0,1 1 0,35-9 0,-57 18 0,-1 0 0,1 0 0,0 1 0,-1-1 0,1 1 0,0 0 0,0-1 0,-1 1 0,1 1 0,0-1 0,0 0 0,-1 1 0,1-1 0,0 1 0,-1 0 0,1 0 0,0 0 0,-1 0 0,1 0 0,-1 0 0,0 1 0,1 0 0,-1-1 0,0 1 0,0 0 0,0 0 0,0 0 0,0 0 0,-1 0 0,1 0 0,0 1 0,-1-1 0,0 1 0,0-1 0,1 1 0,-2-1 0,1 1 0,0 0 0,0-1 0,-1 1 0,1 3 0,0 5 0,-1-1 0,1 1 0,-2-1 0,0 0 0,0 1 0,-1-1 0,0 0 0,0 0 0,-8 19 0,-7 4 0,0-1 0,-29 38 0,-11 21 0,-8 22-1365,52-89-5461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3T10:31:52.317"/>
    </inkml:context>
    <inkml:brush xml:id="br0">
      <inkml:brushProperty name="width" value="0.05" units="cm"/>
      <inkml:brushProperty name="height" value="0.05" units="cm"/>
      <inkml:brushProperty name="color" value="#E71224"/>
    </inkml:brush>
  </inkml:definitions>
  <inkml:trace contextRef="#ctx0" brushRef="#br0">85 136 24575,'-4'5'0,"1"-1"0,0 1 0,0 0 0,0 1 0,1-1 0,0 0 0,0 1 0,-2 10 0,-3 8 0,-5 9 0,2 1 0,1 0 0,2 0 0,1 1 0,2 0 0,1 67 0,2 71 0,9 170 0,15-199 0,-13-89 0,5 56 0,-11 372 0,-6-260 0,0-75 0,5 163 0,-2-298 0,1 0 0,1 0 0,0 0 0,0 0 0,2-1 0,0 0 0,0 1 0,13 20 0,6 3 0,39 45 0,-35-46 0,-20-25 0,0 0 0,1-1 0,0 0 0,0 0 0,21 13 0,-23-18 0,0 0 0,1 0 0,-1-1 0,1 0 0,-1-1 0,1 0 0,0 0 0,0-1 0,0 1 0,12-1 0,13 0 0,0-1 0,0-2 0,0-1 0,0-2 0,-1-1 0,1-1 0,51-20 0,-47 12 0,-1-1 0,-1-2 0,0-2 0,41-31 0,-65 44 0,0 0 0,0 1 0,0 0 0,1 0 0,-1 1 0,1 1 0,1 0 0,20-4 0,9 2 0,56-2 0,-59 6 0,59-10 0,244-37 0,96 42 0,-248 10 0,1587-3 0,-1728-2 0,0-2 0,81-17 0,-110 15 0,-1 0 0,-1-1 0,23-12 0,11-4 0,14-5 0,43-14 0,-97 37 0,0-1 0,-1 0 0,0-1 0,0-1 0,-1 1 0,1-2 0,-2 1 0,1-1 0,-1-1 0,14-19 0,18-16 0,-15 18 0,-1-2 0,-1 0 0,-1-1 0,-2-2 0,28-54 0,-39 58 0,0 0 0,-2-1 0,-1-1 0,-2 1 0,4-58 0,-3 33 0,4-117 0,-5 61 0,2 43 0,29-120 0,-22 136 0,-8 30 0,0 1 0,-2-1 0,3-35 0,-5-377 0,-4 206 0,2 199 0,-1 0 0,-1 0 0,-1 0 0,-11-45 0,11 65 0,1 0 0,-1 0 0,0 0 0,-1 0 0,0 1 0,0 0 0,-1 0 0,0 0 0,0 0 0,0 1 0,-1-1 0,0 1 0,0 1 0,-1-1 0,0 1 0,1 1 0,-2-1 0,1 1 0,0 0 0,-9-3 0,-10-1 0,-1 0 0,0 2 0,0 1 0,-52-4 0,-116 10 0,84 1 0,-1280-2 0,1196-12 0,36 0 0,-244 8 0,257-9 0,-47 0 0,-500 14 0,678 0 0,1 1 0,0 0 0,1 1 0,-1 1 0,0 0 0,1 1 0,-24 12 0,19-9 0,-1 0 0,-34 9 0,-4-5 0,17-5 0,-48 17 0,67-18 0,0-1 0,-1 0 0,0-2 0,-32 2 0,-91-7 0,52 0 0,47 4 0,-60 10 0,-32 3 0,111-14 26,-43 10 0,26-3-1443,21-4-5409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3T10:31:57.241"/>
    </inkml:context>
    <inkml:brush xml:id="br0">
      <inkml:brushProperty name="width" value="0.05" units="cm"/>
      <inkml:brushProperty name="height" value="0.05" units="cm"/>
      <inkml:brushProperty name="color" value="#E71224"/>
    </inkml:brush>
  </inkml:definitions>
  <inkml:trace contextRef="#ctx0" brushRef="#br0">702 4344 24575,'-1'0'0,"1"-1"0,-1 1 0,0 0 0,1 0 0,-1 0 0,1-1 0,-1 1 0,0 0 0,1-1 0,-1 1 0,1-1 0,-1 1 0,1-1 0,-1 1 0,1-1 0,-1 1 0,1-1 0,0 1 0,-1-1 0,1 1 0,0-1 0,-1 0 0,1 1 0,0-1 0,0 0 0,0 1 0,0-1 0,-1 0 0,1 1 0,0-1 0,0 0 0,0 1 0,0-1 0,1 0 0,-1 1 0,0-1 0,0 0 0,0 0 0,7-27 0,3 8 0,1 0 0,28-36 0,-29 42 0,0 0 0,0 0 0,-1-1 0,-1 0 0,-1 0 0,0-1 0,7-22 0,57-277 0,-47 214 0,5 1 0,48-114 0,-66 184 0,-2 0 0,-1 0 0,-1-1 0,-2 0 0,2-35 0,-5-161 0,-4 135 0,2-614 0,-3 657 0,-12-74 0,8 77 0,1 18 0,-2 1 0,-1 0 0,-1 1 0,-1 0 0,-1 0 0,-20-30 0,-13-30 0,-34-51 0,59 105 0,6 7 0,1-1 0,2 0 0,-9-30 0,-10-22 0,-13-39 0,18 45 0,14 38 0,2-1 0,-5-37 0,10 47 0,-1-11 0,2 0 0,2-49 0,2 58 0,-1 0 0,-2 0 0,0-1 0,-2 1 0,-10-38 0,6 41 0,-1 1 0,0 1 0,-2-1 0,-1 2 0,-1-1 0,-1 2 0,-31-37 0,39 50 0,-15-18 0,-2 1 0,-39-32 0,54 49 0,-1 1 0,0 1 0,0-1 0,0 1 0,-1 1 0,1 0 0,-1 0 0,0 1 0,-1 0 0,1 1 0,0 0 0,-13 0 0,13 1 0,1 1 0,1 0 0,-1 0 0,1-1 0,-1 0 0,1-1 0,0 0 0,0 0 0,0-1 0,0 0 0,0 0 0,-15-9 0,-58-42-1365,58 43-5461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3T10:32:00.516"/>
    </inkml:context>
    <inkml:brush xml:id="br0">
      <inkml:brushProperty name="width" value="0.05" units="cm"/>
      <inkml:brushProperty name="height" value="0.05" units="cm"/>
      <inkml:brushProperty name="color" value="#E71224"/>
    </inkml:brush>
  </inkml:definitions>
  <inkml:trace contextRef="#ctx0" brushRef="#br0">85 250 24575,'1'0'0,"-1"0"0,0 0 0,0 0 0,0 0 0,0 0 0,1 0 0,-1-1 0,0 1 0,0 0 0,0 0 0,1 0 0,-1 0 0,0 0 0,0 0 0,0 0 0,0 0 0,1 0 0,-1 0 0,0-1 0,0 1 0,0 0 0,0 0 0,0 0 0,0 0 0,1 0 0,-1-1 0,0 1 0,0 0 0,0 0 0,0 0 0,0 0 0,0-1 0,0 1 0,0 0 0,0 0 0,0 0 0,0-1 0,0 1 0,0 0 0,0 0 0,0-1 0,-4-10 0,-9-11 0,-17-7 0,25 25 0,0 0 0,0 0 0,1 0 0,0-1 0,0 0 0,0 0 0,-5-8 0,8 12 0,1 1 0,0-1 0,0 0 0,-1 1 0,1-1 0,0 1 0,0-1 0,0 0 0,0 1 0,0-1 0,0 1 0,0-1 0,0 0 0,0 1 0,0-1 0,0 1 0,0-1 0,0 0 0,1 1 0,-1-1 0,0 1 0,0-1 0,1 1 0,-1-1 0,0 1 0,1-1 0,-1 1 0,0-1 0,1 1 0,-1-1 0,1 1 0,-1 0 0,1-1 0,-1 1 0,1-1 0,-1 1 0,1 0 0,-1 0 0,1-1 0,-1 1 0,2 0 0,29-6 0,-23 5 0,20-5-195,0-1 0,0-1 0,-1-1 0,0-2 0,-1-1 0,45-27 0,-39 21-6631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3T10:32:05.633"/>
    </inkml:context>
    <inkml:brush xml:id="br0">
      <inkml:brushProperty name="width" value="0.05" units="cm"/>
      <inkml:brushProperty name="height" value="0.05" units="cm"/>
      <inkml:brushProperty name="color" value="#E71224"/>
    </inkml:brush>
  </inkml:definitions>
  <inkml:trace contextRef="#ctx0" brushRef="#br0">0 0 24575,'5'0'0,"10"0"0,4 5 0,2 1 0,-2 1-8191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3T10:32:19.649"/>
    </inkml:context>
    <inkml:brush xml:id="br0">
      <inkml:brushProperty name="width" value="0.05" units="cm"/>
      <inkml:brushProperty name="height" value="0.05" units="cm"/>
      <inkml:brushProperty name="color" value="#E71224"/>
    </inkml:brush>
  </inkml:definitions>
  <inkml:trace contextRef="#ctx0" brushRef="#br0">415 218 24575,'-5'1'0,"1"1"0,0-1 0,1 1 0,-1 0 0,0 0 0,0 0 0,1 0 0,-7 6 0,-6 3 0,-60 30 0,-59 36 0,119-66 0,0 1 0,0 1 0,1 0 0,0 1 0,-19 25 0,29-33 0,1 1 0,0 0 0,1 0 0,-1 1 0,1-1 0,1 1 0,0-1 0,0 1 0,0 0 0,1 0 0,-1 9 0,1 14 0,5 49 0,-1-25 0,1 877 0,-6-490 0,2 327 0,0-742 0,1-1 0,2 1 0,0-1 0,2 0 0,1 0 0,1 0 0,1-1 0,1 0 0,15 27 0,37 62 0,90 242 0,-130-295 0,40 82 0,-45-113 0,0 0 0,2-2 0,2 0 0,31 36 0,-44-57 0,0-1 0,1 0 0,-1 0 0,1 0 0,0-1 0,1-1 0,-1 1 0,1-1 0,0-1 0,0 1 0,0-1 0,1-1 0,17 3 0,6-2 0,1-2 0,55-3 0,-23-1 0,-39 3 0,1 0 0,0 2 0,-1 1 0,54 13 0,-39-5 0,0-2 0,1-2 0,63 2 0,131-9 0,-97-3 0,1163 3 0,-1234-3 0,0-4 0,70-16 0,-14 2 0,-58 10 0,0-4 0,-1-2 0,90-36 0,-117 40 0,1 2 0,0 2 0,48-6 0,63-13 0,-124 21 0,42-3 0,-45 8 0,-1-2 0,0 0 0,25-9 0,-23 6 0,1 1 0,42-5 0,-12 2 0,-40 4 0,-1 0 0,1-1 0,-1 0 0,28-17 0,16-7 0,-38 22 0,8-3 0,0-1 0,-1-2 0,0 0 0,51-37 0,97-105 0,-155 135 0,-2-1 0,0-2 0,-1 1 0,-2-2 0,0 0 0,-2-1 0,-1-1 0,-1 0 0,-1 0 0,8-33 0,-13 31 0,2-43 0,0 6 0,4-45 0,-6-1 0,-7-123 0,-1 74 0,2 140 0,-1-78 0,18-135 0,-7 131 0,-7-189 0,-5 145 0,2-789 0,-1 918 0,0 0 0,-1 0 0,-1 0 0,0 1 0,-2-1 0,0 1 0,0 0 0,-2 0 0,-9-18 0,4 14 0,-1 1 0,0 0 0,-2 1 0,0 0 0,-1 2 0,-24-22 0,10 15 0,-1 0 0,-1 2 0,-1 2 0,-1 1 0,0 1 0,-1 2 0,-1 2 0,-52-14 0,55 22 0,0 1 0,0 2 0,-1 1 0,1 2 0,-35 3 0,-11 0 0,-890-2 0,509-2 0,231-13 0,28 1 0,-657 11 0,414 4 0,328-3 0,-135 3 0,191 5 0,-91 22 0,93-16 0,41-9 0,1 0 0,-1 2 0,1 0 0,0 1 0,-21 13 0,-67 50 0,73-46 0,-1-2 0,-42 21 0,45-29-1365,3-1-5461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3T10:32:36.964"/>
    </inkml:context>
    <inkml:brush xml:id="br0">
      <inkml:brushProperty name="width" value="0.05" units="cm"/>
      <inkml:brushProperty name="height" value="0.05" units="cm"/>
      <inkml:brushProperty name="color" value="#E71224"/>
    </inkml:brush>
  </inkml:definitions>
  <inkml:trace contextRef="#ctx0" brushRef="#br0">2975 274 24575,'1'0'0,"0"-1"0,-1 1 0,1-1 0,-1 0 0,1 1 0,-1-1 0,1 0 0,-1 1 0,1-1 0,-1 0 0,1 1 0,-1-1 0,0 0 0,0 0 0,1 1 0,-1-1 0,0 0 0,0 0 0,0 0 0,0 1 0,0-1 0,0 0 0,0 0 0,0 0 0,0 0 0,0 1 0,0-1 0,-1 0 0,1 0 0,0 0 0,0 1 0,-1-1 0,1 0 0,-1 1 0,1-1 0,-1 0 0,0-1 0,-30-19 0,31 20 0,-44-21 0,0 2 0,-1 2 0,-84-23 0,-149-17 0,127 32 0,-256-11 0,49 43 0,281 0 0,0 3 0,-121 31 0,-20 11 0,2-2 0,207-47 0,-1 1 0,0 1 0,1 0 0,0 0 0,0 1 0,0 0 0,1 1 0,-1 0 0,-12 12 0,4-1 0,0 0 0,2 1 0,-14 21 0,17-18 0,0 1 0,2 0 0,1 1 0,1-1 0,0 2 0,-3 24 0,-6 15 0,1-21 0,-2 0 0,-1-1 0,-43 66 0,44-76 0,12-20 0,1 0 0,1 0 0,0 0 0,1 1 0,0 0 0,0 0 0,2 0 0,-2 17 0,2-13 0,-1 0 0,-1 0 0,-8 26 0,-5 8 0,3 0 0,2 0 0,1 1 0,-2 72 0,9 211 0,5-171 0,-7-35 0,3-112 0,-1 0 0,-1-1 0,0 1 0,-1-1 0,-13 29 0,-10 15 0,-32 104 0,39-105 0,13-37 0,0 1 0,1 0 0,2 1 0,0 0 0,-3 38 0,11 241 0,12-185 0,-6-53 0,-3-37 0,1 0 0,1 0 0,1-1 0,2 0 0,0 0 0,17 24 0,6 18 0,30 45 0,-34-65 0,-14-23 0,2-1 0,37 39 0,-39-46 0,-1 0 0,0 1 0,-1 0 0,-1 1 0,20 39 0,52 143 0,-76-177 0,1-1 0,1 0 0,0-1 0,2 0 0,1-1 0,1 0 0,0-1 0,2-1 0,0 0 0,31 25 0,-29-30 0,22 20 0,2-3 0,2-1 0,51 25 0,-74-46 0,1-1 0,0-1 0,29 4 0,2 1 0,41 9 0,0-5 0,0-3 0,2-5 0,111-4 0,-140-5 0,-11 2 0,0-3 0,0-2 0,90-19 0,-87 9 0,0-3 0,-2-3 0,0-2 0,59-33 0,-102 45 0,-1 0 0,-1-1 0,0-1 0,-1 0 0,0-1 0,0 0 0,15-25 0,-16 23 0,0 0 0,1 0 0,0 1 0,1 1 0,1 0 0,22-16 0,-31 26 0,12-7 0,0-1 0,-1 0 0,-1-1 0,0 0 0,0-2 0,20-25 0,63-78 0,19-26 0,-102 120 0,-1 0 0,-2 0 0,0-1 0,-1-1 0,-1 0 0,-2 0 0,0-1 0,6-40 0,-6-1 0,-3 0 0,-4-81 0,-2-474 0,1 342 0,-1 240 0,-11-54 0,-1-18 0,0-56 0,-2-53 0,16-887 0,-2 1097-136,1 1-1,-2-1 1,1 1-1,-2 0 1,1-1-1,-1 1 1,-1 0-1,0 1 0,-8-16 1,-5-4-6690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75F7483E-14F2-4B1E-BB37-9B8ABFB326E3}" type="datetimeFigureOut">
              <a:rPr lang="he-IL" smtClean="0"/>
              <a:t>י'/אלול/תשפ"ג</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27EDF0D-1E3F-483B-AE82-CEFE111A1BAE}" type="slidenum">
              <a:rPr lang="he-IL" smtClean="0"/>
              <a:t>‹#›</a:t>
            </a:fld>
            <a:endParaRPr lang="he-IL"/>
          </a:p>
        </p:txBody>
      </p:sp>
    </p:spTree>
    <p:extLst>
      <p:ext uri="{BB962C8B-B14F-4D97-AF65-F5344CB8AC3E}">
        <p14:creationId xmlns:p14="http://schemas.microsoft.com/office/powerpoint/2010/main" val="44045991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a:p>
        </p:txBody>
      </p:sp>
      <p:sp>
        <p:nvSpPr>
          <p:cNvPr id="4" name="מציין מיקום של מספר שקופית 3"/>
          <p:cNvSpPr>
            <a:spLocks noGrp="1"/>
          </p:cNvSpPr>
          <p:nvPr>
            <p:ph type="sldNum" sz="quarter" idx="10"/>
          </p:nvPr>
        </p:nvSpPr>
        <p:spPr/>
        <p:txBody>
          <a:bodyPr/>
          <a:lstStyle/>
          <a:p>
            <a:fld id="{527EDF0D-1E3F-483B-AE82-CEFE111A1BAE}" type="slidenum">
              <a:rPr lang="he-IL" smtClean="0"/>
              <a:t>7</a:t>
            </a:fld>
            <a:endParaRPr lang="he-IL"/>
          </a:p>
        </p:txBody>
      </p:sp>
    </p:spTree>
    <p:extLst>
      <p:ext uri="{BB962C8B-B14F-4D97-AF65-F5344CB8AC3E}">
        <p14:creationId xmlns:p14="http://schemas.microsoft.com/office/powerpoint/2010/main" val="2861761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825CEB2-50CB-4A2C-A96D-1692BDB026DE}"/>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2136492A-CDB5-4228-8D75-93F1FD823F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1B8623A9-22C1-4348-9AA2-AA86F5C71EF6}"/>
              </a:ext>
            </a:extLst>
          </p:cNvPr>
          <p:cNvSpPr>
            <a:spLocks noGrp="1"/>
          </p:cNvSpPr>
          <p:nvPr>
            <p:ph type="dt" sz="half" idx="10"/>
          </p:nvPr>
        </p:nvSpPr>
        <p:spPr/>
        <p:txBody>
          <a:bodyPr/>
          <a:lstStyle/>
          <a:p>
            <a:fld id="{D7135AAA-12F7-41CC-8C41-F8BEDB60A4C1}" type="datetime8">
              <a:rPr lang="he-IL" smtClean="0"/>
              <a:t>27 אוגוסט 23</a:t>
            </a:fld>
            <a:endParaRPr lang="he-IL"/>
          </a:p>
        </p:txBody>
      </p:sp>
      <p:sp>
        <p:nvSpPr>
          <p:cNvPr id="5" name="מציין מיקום של כותרת תחתונה 4">
            <a:extLst>
              <a:ext uri="{FF2B5EF4-FFF2-40B4-BE49-F238E27FC236}">
                <a16:creationId xmlns:a16="http://schemas.microsoft.com/office/drawing/2014/main" id="{A5CEDE6C-B99F-49B6-A72E-952881A3D8F2}"/>
              </a:ext>
            </a:extLst>
          </p:cNvPr>
          <p:cNvSpPr>
            <a:spLocks noGrp="1"/>
          </p:cNvSpPr>
          <p:nvPr>
            <p:ph type="ftr" sz="quarter" idx="11"/>
          </p:nvPr>
        </p:nvSpPr>
        <p:spPr/>
        <p:txBody>
          <a:bodyPr/>
          <a:lstStyle/>
          <a:p>
            <a:r>
              <a:rPr lang="en-US" dirty="0"/>
              <a:t>DBSCAN ALGORITHM PROJECT</a:t>
            </a:r>
            <a:endParaRPr lang="he-IL" dirty="0"/>
          </a:p>
        </p:txBody>
      </p:sp>
      <p:sp>
        <p:nvSpPr>
          <p:cNvPr id="6" name="מציין מיקום של מספר שקופית 5">
            <a:extLst>
              <a:ext uri="{FF2B5EF4-FFF2-40B4-BE49-F238E27FC236}">
                <a16:creationId xmlns:a16="http://schemas.microsoft.com/office/drawing/2014/main" id="{5B1464B0-9D40-45B3-8A63-7232ECEA6FC8}"/>
              </a:ext>
            </a:extLst>
          </p:cNvPr>
          <p:cNvSpPr>
            <a:spLocks noGrp="1"/>
          </p:cNvSpPr>
          <p:nvPr>
            <p:ph type="sldNum" sz="quarter" idx="12"/>
          </p:nvPr>
        </p:nvSpPr>
        <p:spPr/>
        <p:txBody>
          <a:bodyPr/>
          <a:lstStyle/>
          <a:p>
            <a:fld id="{285A8641-92CE-42F0-8269-688F160B1D81}" type="slidenum">
              <a:rPr lang="he-IL" smtClean="0"/>
              <a:t>‹#›</a:t>
            </a:fld>
            <a:endParaRPr lang="he-IL"/>
          </a:p>
        </p:txBody>
      </p:sp>
    </p:spTree>
    <p:extLst>
      <p:ext uri="{BB962C8B-B14F-4D97-AF65-F5344CB8AC3E}">
        <p14:creationId xmlns:p14="http://schemas.microsoft.com/office/powerpoint/2010/main" val="404960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129DEE1-20ED-4BF4-9298-04571D23C8C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6348ADB4-D7C3-4280-BDD9-2CD2F958182A}"/>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89282FED-E1BE-4A2A-8082-181EFEAFDA8E}"/>
              </a:ext>
            </a:extLst>
          </p:cNvPr>
          <p:cNvSpPr>
            <a:spLocks noGrp="1"/>
          </p:cNvSpPr>
          <p:nvPr>
            <p:ph type="dt" sz="half" idx="10"/>
          </p:nvPr>
        </p:nvSpPr>
        <p:spPr/>
        <p:txBody>
          <a:bodyPr/>
          <a:lstStyle/>
          <a:p>
            <a:fld id="{99B760B4-FDAF-4CF3-8F18-A4BDB8F07B23}" type="datetime8">
              <a:rPr lang="he-IL" smtClean="0"/>
              <a:t>27 אוגוסט 23</a:t>
            </a:fld>
            <a:endParaRPr lang="he-IL"/>
          </a:p>
        </p:txBody>
      </p:sp>
      <p:sp>
        <p:nvSpPr>
          <p:cNvPr id="5" name="מציין מיקום של כותרת תחתונה 4">
            <a:extLst>
              <a:ext uri="{FF2B5EF4-FFF2-40B4-BE49-F238E27FC236}">
                <a16:creationId xmlns:a16="http://schemas.microsoft.com/office/drawing/2014/main" id="{61B4E4F4-1BB4-49C1-8BEA-D41BCB7D44B4}"/>
              </a:ext>
            </a:extLst>
          </p:cNvPr>
          <p:cNvSpPr>
            <a:spLocks noGrp="1"/>
          </p:cNvSpPr>
          <p:nvPr>
            <p:ph type="ftr" sz="quarter" idx="11"/>
          </p:nvPr>
        </p:nvSpPr>
        <p:spPr/>
        <p:txBody>
          <a:bodyPr/>
          <a:lstStyle/>
          <a:p>
            <a:r>
              <a:rPr lang="en-US" dirty="0"/>
              <a:t>DBSCAN ALGORITHM PROJECT</a:t>
            </a:r>
            <a:endParaRPr lang="he-IL" dirty="0"/>
          </a:p>
        </p:txBody>
      </p:sp>
      <p:sp>
        <p:nvSpPr>
          <p:cNvPr id="6" name="מציין מיקום של מספר שקופית 5">
            <a:extLst>
              <a:ext uri="{FF2B5EF4-FFF2-40B4-BE49-F238E27FC236}">
                <a16:creationId xmlns:a16="http://schemas.microsoft.com/office/drawing/2014/main" id="{D89FAAAB-5935-4835-B737-175EC0A1D2BC}"/>
              </a:ext>
            </a:extLst>
          </p:cNvPr>
          <p:cNvSpPr>
            <a:spLocks noGrp="1"/>
          </p:cNvSpPr>
          <p:nvPr>
            <p:ph type="sldNum" sz="quarter" idx="12"/>
          </p:nvPr>
        </p:nvSpPr>
        <p:spPr/>
        <p:txBody>
          <a:bodyPr/>
          <a:lstStyle/>
          <a:p>
            <a:fld id="{285A8641-92CE-42F0-8269-688F160B1D81}" type="slidenum">
              <a:rPr lang="he-IL" smtClean="0"/>
              <a:t>‹#›</a:t>
            </a:fld>
            <a:endParaRPr lang="he-IL"/>
          </a:p>
        </p:txBody>
      </p:sp>
    </p:spTree>
    <p:extLst>
      <p:ext uri="{BB962C8B-B14F-4D97-AF65-F5344CB8AC3E}">
        <p14:creationId xmlns:p14="http://schemas.microsoft.com/office/powerpoint/2010/main" val="944928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4FC313AD-6292-41B9-982C-B57EA12F1C21}"/>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C3DDD165-EAA1-4DA2-ADD9-5121ED00188A}"/>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2353AED-6961-4306-98BC-E8B3E931D747}"/>
              </a:ext>
            </a:extLst>
          </p:cNvPr>
          <p:cNvSpPr>
            <a:spLocks noGrp="1"/>
          </p:cNvSpPr>
          <p:nvPr>
            <p:ph type="dt" sz="half" idx="10"/>
          </p:nvPr>
        </p:nvSpPr>
        <p:spPr/>
        <p:txBody>
          <a:bodyPr/>
          <a:lstStyle/>
          <a:p>
            <a:fld id="{D0AADEFD-271D-4F90-BF36-14CEE4E7B3FC}" type="datetime8">
              <a:rPr lang="he-IL" smtClean="0"/>
              <a:t>27 אוגוסט 23</a:t>
            </a:fld>
            <a:endParaRPr lang="he-IL"/>
          </a:p>
        </p:txBody>
      </p:sp>
      <p:sp>
        <p:nvSpPr>
          <p:cNvPr id="5" name="מציין מיקום של כותרת תחתונה 4">
            <a:extLst>
              <a:ext uri="{FF2B5EF4-FFF2-40B4-BE49-F238E27FC236}">
                <a16:creationId xmlns:a16="http://schemas.microsoft.com/office/drawing/2014/main" id="{3F6188B8-EB86-4B61-8BF1-243AA8712067}"/>
              </a:ext>
            </a:extLst>
          </p:cNvPr>
          <p:cNvSpPr>
            <a:spLocks noGrp="1"/>
          </p:cNvSpPr>
          <p:nvPr>
            <p:ph type="ftr" sz="quarter" idx="11"/>
          </p:nvPr>
        </p:nvSpPr>
        <p:spPr/>
        <p:txBody>
          <a:bodyPr/>
          <a:lstStyle/>
          <a:p>
            <a:r>
              <a:rPr lang="en-US" dirty="0"/>
              <a:t>DBSCAN ALGORITHM PROJECT</a:t>
            </a:r>
            <a:endParaRPr lang="he-IL" dirty="0"/>
          </a:p>
        </p:txBody>
      </p:sp>
      <p:sp>
        <p:nvSpPr>
          <p:cNvPr id="6" name="מציין מיקום של מספר שקופית 5">
            <a:extLst>
              <a:ext uri="{FF2B5EF4-FFF2-40B4-BE49-F238E27FC236}">
                <a16:creationId xmlns:a16="http://schemas.microsoft.com/office/drawing/2014/main" id="{862EACE4-5041-477F-9922-E767C9E05408}"/>
              </a:ext>
            </a:extLst>
          </p:cNvPr>
          <p:cNvSpPr>
            <a:spLocks noGrp="1"/>
          </p:cNvSpPr>
          <p:nvPr>
            <p:ph type="sldNum" sz="quarter" idx="12"/>
          </p:nvPr>
        </p:nvSpPr>
        <p:spPr/>
        <p:txBody>
          <a:bodyPr/>
          <a:lstStyle/>
          <a:p>
            <a:fld id="{285A8641-92CE-42F0-8269-688F160B1D81}" type="slidenum">
              <a:rPr lang="he-IL" smtClean="0"/>
              <a:t>‹#›</a:t>
            </a:fld>
            <a:endParaRPr lang="he-IL"/>
          </a:p>
        </p:txBody>
      </p:sp>
    </p:spTree>
    <p:extLst>
      <p:ext uri="{BB962C8B-B14F-4D97-AF65-F5344CB8AC3E}">
        <p14:creationId xmlns:p14="http://schemas.microsoft.com/office/powerpoint/2010/main" val="3402441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7" name="Date Placeholder 6"/>
          <p:cNvSpPr>
            <a:spLocks noGrp="1"/>
          </p:cNvSpPr>
          <p:nvPr>
            <p:ph type="dt" sz="half" idx="10"/>
          </p:nvPr>
        </p:nvSpPr>
        <p:spPr/>
        <p:txBody>
          <a:bodyPr/>
          <a:lstStyle/>
          <a:p>
            <a:fld id="{72D22E1A-0B71-4CFD-9CBD-1D3B45B05123}" type="datetime8">
              <a:rPr lang="he-IL"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27 אוגוסט 23</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8" name="Footer Placeholder 7"/>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DBSCAN ALGORITHM PROJECT</a:t>
            </a:r>
          </a:p>
        </p:txBody>
      </p:sp>
      <p:sp>
        <p:nvSpPr>
          <p:cNvPr id="9" name="Slide Number Placeholder 8"/>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13128076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356135" y="298383"/>
            <a:ext cx="10997665" cy="1392305"/>
          </a:xfrm>
        </p:spPr>
        <p:txBody>
          <a:bodyPr/>
          <a:lstStyle>
            <a:lvl1pPr>
              <a:defRPr>
                <a:solidFill>
                  <a:schemeClr val="tx2">
                    <a:lumMod val="75000"/>
                  </a:schemeClr>
                </a:solidFill>
              </a:defRPr>
            </a:lvl1pPr>
          </a:lstStyle>
          <a:p>
            <a:r>
              <a:rPr lang="he-IL" dirty="0"/>
              <a:t>לחץ כדי לערוך סגנון כותרת של תבנית בסיס</a:t>
            </a:r>
            <a:endParaRPr lang="en-US" dirty="0"/>
          </a:p>
        </p:txBody>
      </p:sp>
      <p:sp>
        <p:nvSpPr>
          <p:cNvPr id="3" name="Content Placeholder 2"/>
          <p:cNvSpPr>
            <a:spLocks noGrp="1"/>
          </p:cNvSpPr>
          <p:nvPr>
            <p:ph idx="1"/>
          </p:nvPr>
        </p:nvSpPr>
        <p:spPr>
          <a:xfrm>
            <a:off x="609862" y="1863926"/>
            <a:ext cx="10233800" cy="4351338"/>
          </a:xfrm>
        </p:spPr>
        <p:txBody>
          <a:bodyPr/>
          <a:lstStyle>
            <a:lvl1pPr>
              <a:defRPr>
                <a:solidFill>
                  <a:schemeClr val="bg1"/>
                </a:solidFill>
              </a:defRPr>
            </a:lvl1pPr>
            <a:lvl2pPr marL="800100" indent="-342900">
              <a:buClr>
                <a:srgbClr val="7030A0"/>
              </a:buClr>
              <a:buFont typeface="Arial" panose="020B0604020202020204" pitchFamily="34" charset="0"/>
              <a:buChar char="•"/>
              <a:defRPr>
                <a:solidFill>
                  <a:srgbClr val="7030A0"/>
                </a:solidFill>
              </a:defRPr>
            </a:lvl2pPr>
            <a:lvl3pPr marL="1143000" indent="-228600">
              <a:buSzPct val="80000"/>
              <a:buFont typeface="Courier New" panose="02070309020205020404" pitchFamily="49" charset="0"/>
              <a:buChar char="o"/>
              <a:defRPr>
                <a:solidFill>
                  <a:srgbClr val="7030A0"/>
                </a:solidFill>
                <a:latin typeface="Arial" panose="020B0604020202020204" pitchFamily="34" charset="0"/>
                <a:cs typeface="Arial" panose="020B0604020202020204" pitchFamily="34" charset="0"/>
              </a:defRPr>
            </a:lvl3pPr>
            <a:lvl4pPr>
              <a:defRPr>
                <a:solidFill>
                  <a:srgbClr val="7030A0"/>
                </a:solidFill>
              </a:defRPr>
            </a:lvl4pPr>
            <a:lvl5pPr>
              <a:defRPr>
                <a:solidFill>
                  <a:srgbClr val="7030A0"/>
                </a:solidFill>
              </a:defRPr>
            </a:lvl5pPr>
          </a:lstStyle>
          <a:p>
            <a:pPr lvl="0"/>
            <a:r>
              <a:rPr lang="he-IL" dirty="0"/>
              <a:t>לחץ כדי לערוך סגנונות טקסט של תבנית בסיס</a:t>
            </a:r>
          </a:p>
          <a:p>
            <a:pPr lvl="1"/>
            <a:r>
              <a:rPr lang="he-IL" dirty="0"/>
              <a:t>רמה שנייה</a:t>
            </a:r>
          </a:p>
          <a:p>
            <a:pPr lvl="2"/>
            <a:r>
              <a:rPr lang="he-IL" dirty="0"/>
              <a:t>רמה שלישית</a:t>
            </a:r>
          </a:p>
          <a:p>
            <a:pPr lvl="3"/>
            <a:r>
              <a:rPr lang="he-IL" dirty="0"/>
              <a:t>רמה רביעית</a:t>
            </a:r>
          </a:p>
          <a:p>
            <a:pPr lvl="4"/>
            <a:r>
              <a:rPr lang="he-IL" dirty="0"/>
              <a:t>רמה חמישית</a:t>
            </a:r>
            <a:endParaRPr lang="en-US" dirty="0"/>
          </a:p>
        </p:txBody>
      </p:sp>
      <p:sp>
        <p:nvSpPr>
          <p:cNvPr id="4" name="Date Placeholder 3"/>
          <p:cNvSpPr>
            <a:spLocks noGrp="1"/>
          </p:cNvSpPr>
          <p:nvPr>
            <p:ph type="dt" sz="half" idx="10"/>
          </p:nvPr>
        </p:nvSpPr>
        <p:spPr/>
        <p:txBody>
          <a:bodyPr/>
          <a:lstStyle/>
          <a:p>
            <a:fld id="{DDA10A5F-4B34-4ED6-8198-84CD55999420}" type="datetime8">
              <a:rPr lang="he-IL"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27 אוגוסט 23</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DBSCAN ALGORITHM PROJECT</a:t>
            </a:r>
          </a:p>
        </p:txBody>
      </p:sp>
      <p:sp>
        <p:nvSpPr>
          <p:cNvPr id="6" name="Slide Number Placeholder 5"/>
          <p:cNvSpPr>
            <a:spLocks noGrp="1"/>
          </p:cNvSpPr>
          <p:nvPr>
            <p:ph type="sldNum" sz="quarter" idx="12"/>
          </p:nvPr>
        </p:nvSpPr>
        <p:spPr/>
        <p:txBody>
          <a:bodyPr/>
          <a:lstStyle/>
          <a:p>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of 36</a:t>
            </a:r>
          </a:p>
        </p:txBody>
      </p:sp>
    </p:spTree>
    <p:extLst>
      <p:ext uri="{BB962C8B-B14F-4D97-AF65-F5344CB8AC3E}">
        <p14:creationId xmlns:p14="http://schemas.microsoft.com/office/powerpoint/2010/main" val="393574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he-IL"/>
              <a:t>לחץ כדי לערוך סגנון כותרת של תבנית בסיס</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0A2B1C4A-4010-406F-9EC4-A017F592776F}" type="datetime8">
              <a:rPr lang="he-IL"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27 אוגוסט 23</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DBSCAN ALGORITHM PROJECT</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12245544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90A4EA46-517A-4C72-815E-1F6182FCA504}" type="datetime8">
              <a:rPr lang="he-IL"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27 אוגוסט 23</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DBSCAN ALGORITHM PROJECT</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654809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120000" y="2505075"/>
            <a:ext cx="5025216"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he-IL"/>
              <a:t>לחץ כדי לערוך סגנונות טקסט של תבנית בסיס</a:t>
            </a:r>
          </a:p>
        </p:txBody>
      </p:sp>
      <p:sp>
        <p:nvSpPr>
          <p:cNvPr id="6" name="Content Placeholder 5"/>
          <p:cNvSpPr>
            <a:spLocks noGrp="1"/>
          </p:cNvSpPr>
          <p:nvPr>
            <p:ph sz="quarter" idx="4"/>
          </p:nvPr>
        </p:nvSpPr>
        <p:spPr>
          <a:xfrm>
            <a:off x="6319840" y="2505075"/>
            <a:ext cx="503554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1966AB5F-DFC7-4335-89E4-356FFC973C32}" type="datetime8">
              <a:rPr lang="he-IL"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27 אוגוסט 23</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8" name="Footer Placeholder 7"/>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DBSCAN ALGORITHM PROJECT</a:t>
            </a:r>
          </a:p>
        </p:txBody>
      </p:sp>
      <p:sp>
        <p:nvSpPr>
          <p:cNvPr id="9" name="Slide Number Placeholder 8"/>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15074603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F34496EF-EA2E-4942-8CDB-D6B18133BCDE}" type="datetime8">
              <a:rPr lang="he-IL"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27 אוגוסט 23</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4" name="Footer Placeholder 3"/>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DBSCAN ALGORITHM PROJECT</a:t>
            </a:r>
          </a:p>
        </p:txBody>
      </p:sp>
      <p:sp>
        <p:nvSpPr>
          <p:cNvPr id="5" name="Slide Number Placeholder 4"/>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9574180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520AC2-13A8-46AB-B2FA-64B200827E6F}" type="datetime8">
              <a:rPr lang="he-IL"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27 אוגוסט 23</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3" name="Footer Placeholder 2"/>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DBSCAN ALGORITHM PROJECT</a:t>
            </a:r>
          </a:p>
        </p:txBody>
      </p:sp>
      <p:sp>
        <p:nvSpPr>
          <p:cNvPr id="4" name="Slide Number Placeholder 3"/>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7778941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DE872899-98F7-4510-854D-F153C331CE1D}" type="datetime8">
              <a:rPr lang="he-IL"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27 אוגוסט 23</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DBSCAN ALGORITHM PROJECT</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949620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927C846-6156-4342-BB90-81151CDF1FC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6C64832D-D12A-4A32-AB5B-F3C93370B4FF}"/>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8A1510CD-5C9D-484B-AA13-10CF67F6C07C}"/>
              </a:ext>
            </a:extLst>
          </p:cNvPr>
          <p:cNvSpPr>
            <a:spLocks noGrp="1"/>
          </p:cNvSpPr>
          <p:nvPr>
            <p:ph type="dt" sz="half" idx="10"/>
          </p:nvPr>
        </p:nvSpPr>
        <p:spPr/>
        <p:txBody>
          <a:bodyPr/>
          <a:lstStyle/>
          <a:p>
            <a:fld id="{1FFE5B0B-8302-40D6-B372-BF6B000CFF55}" type="datetime8">
              <a:rPr lang="he-IL" smtClean="0"/>
              <a:t>27 אוגוסט 23</a:t>
            </a:fld>
            <a:endParaRPr lang="he-IL"/>
          </a:p>
        </p:txBody>
      </p:sp>
      <p:sp>
        <p:nvSpPr>
          <p:cNvPr id="5" name="מציין מיקום של כותרת תחתונה 4">
            <a:extLst>
              <a:ext uri="{FF2B5EF4-FFF2-40B4-BE49-F238E27FC236}">
                <a16:creationId xmlns:a16="http://schemas.microsoft.com/office/drawing/2014/main" id="{D6D1122B-59A0-46EB-9611-6B9463AF141E}"/>
              </a:ext>
            </a:extLst>
          </p:cNvPr>
          <p:cNvSpPr>
            <a:spLocks noGrp="1"/>
          </p:cNvSpPr>
          <p:nvPr>
            <p:ph type="ftr" sz="quarter" idx="11"/>
          </p:nvPr>
        </p:nvSpPr>
        <p:spPr/>
        <p:txBody>
          <a:bodyPr/>
          <a:lstStyle/>
          <a:p>
            <a:r>
              <a:rPr lang="en-US" dirty="0"/>
              <a:t>DBSCAN ALGORITHM PROJECT</a:t>
            </a:r>
            <a:endParaRPr lang="he-IL" dirty="0"/>
          </a:p>
        </p:txBody>
      </p:sp>
      <p:sp>
        <p:nvSpPr>
          <p:cNvPr id="6" name="מציין מיקום של מספר שקופית 5">
            <a:extLst>
              <a:ext uri="{FF2B5EF4-FFF2-40B4-BE49-F238E27FC236}">
                <a16:creationId xmlns:a16="http://schemas.microsoft.com/office/drawing/2014/main" id="{E884ECB8-30E6-4C27-8013-A6D96430B47D}"/>
              </a:ext>
            </a:extLst>
          </p:cNvPr>
          <p:cNvSpPr>
            <a:spLocks noGrp="1"/>
          </p:cNvSpPr>
          <p:nvPr>
            <p:ph type="sldNum" sz="quarter" idx="12"/>
          </p:nvPr>
        </p:nvSpPr>
        <p:spPr/>
        <p:txBody>
          <a:bodyPr/>
          <a:lstStyle/>
          <a:p>
            <a:fld id="{285A8641-92CE-42F0-8269-688F160B1D81}" type="slidenum">
              <a:rPr lang="he-IL" smtClean="0"/>
              <a:t>‹#›</a:t>
            </a:fld>
            <a:endParaRPr lang="he-IL"/>
          </a:p>
        </p:txBody>
      </p:sp>
    </p:spTree>
    <p:extLst>
      <p:ext uri="{BB962C8B-B14F-4D97-AF65-F5344CB8AC3E}">
        <p14:creationId xmlns:p14="http://schemas.microsoft.com/office/powerpoint/2010/main" val="21300276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D5A2A8A7-A3AC-4A0F-9350-596DDD595A53}" type="datetime8">
              <a:rPr lang="he-IL"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27 אוגוסט 23</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DBSCAN ALGORITHM PROJECT</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2832668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3C43E14-3723-406F-B61B-77690FC16848}" type="datetime8">
              <a:rPr lang="he-IL"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27 אוגוסט 23</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DBSCAN ALGORITHM PROJECT</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15141288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54C2F3C8-47E2-47B4-B38B-72BF368CC3C5}" type="datetime8">
              <a:rPr lang="he-IL"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27 אוגוסט 23</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DBSCAN ALGORITHM PROJECT</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10597622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C1C1CACE-99D6-4FB2-B423-EF111F63AA44}" type="datetime8">
              <a:rPr lang="he-IL"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27 אוגוסט 23</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DBSCAN ALGORITHM PROJECT</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l" defTabSz="457200" rtl="0"/>
            <a:r>
              <a:rPr lang="en-US" sz="8000" dirty="0">
                <a:solidFill>
                  <a:prstClr val="white"/>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defTabSz="457200" rtl="0"/>
            <a:r>
              <a:rPr lang="en-US" sz="8000" dirty="0">
                <a:solidFill>
                  <a:prstClr val="white"/>
                </a:solidFill>
                <a:effectLst/>
              </a:rPr>
              <a:t>”</a:t>
            </a:r>
          </a:p>
        </p:txBody>
      </p:sp>
    </p:spTree>
    <p:extLst>
      <p:ext uri="{BB962C8B-B14F-4D97-AF65-F5344CB8AC3E}">
        <p14:creationId xmlns:p14="http://schemas.microsoft.com/office/powerpoint/2010/main" val="28683426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ED255A83-96CD-4CE2-9E3F-1A0E0B021E5B}" type="datetime8">
              <a:rPr lang="he-IL"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27 אוגוסט 23</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DBSCAN ALGORITHM PROJECT</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6863958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he-IL"/>
              <a:t>לחץ כדי לערוך סגנונות טקסט של תבנית בסיס</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he-IL"/>
              <a:t>לחץ כדי לערוך סגנונות טקסט של תבנית בסיס</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B612C099-58F0-4A59-AABC-3FC5E205BBF5}" type="datetime8">
              <a:rPr lang="he-IL"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27 אוגוסט 23</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4" name="Footer Placeholder 3"/>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DBSCAN ALGORITHM PROJECT</a:t>
            </a:r>
          </a:p>
        </p:txBody>
      </p:sp>
      <p:sp>
        <p:nvSpPr>
          <p:cNvPr id="5" name="Slide Number Placeholder 4"/>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8492655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9E707305-D23A-4EB5-A419-96C5AD295A44}" type="datetime8">
              <a:rPr lang="he-IL"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27 אוגוסט 23</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4" name="Footer Placeholder 3"/>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DBSCAN ALGORITHM PROJECT</a:t>
            </a:r>
          </a:p>
        </p:txBody>
      </p:sp>
      <p:sp>
        <p:nvSpPr>
          <p:cNvPr id="5" name="Slide Number Placeholder 4"/>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24619539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948AEECA-5679-462A-B8D1-C19A9BB3B234}" type="datetime8">
              <a:rPr lang="he-IL"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27 אוגוסט 23</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DBSCAN ALGORITHM PROJECT</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28624374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FE01D728-A845-4047-83F1-9C48120E547F}" type="datetime8">
              <a:rPr lang="he-IL"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27 אוגוסט 23</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DBSCAN ALGORITHM PROJECT</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036528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0060370-1C3E-4B3A-96B3-9B499BDBADD9}"/>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7FBC0D42-D767-4667-AA1D-5C27ACCEE0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5888585B-9373-42D0-BAA9-A8D5099D24DC}"/>
              </a:ext>
            </a:extLst>
          </p:cNvPr>
          <p:cNvSpPr>
            <a:spLocks noGrp="1"/>
          </p:cNvSpPr>
          <p:nvPr>
            <p:ph type="dt" sz="half" idx="10"/>
          </p:nvPr>
        </p:nvSpPr>
        <p:spPr/>
        <p:txBody>
          <a:bodyPr/>
          <a:lstStyle/>
          <a:p>
            <a:fld id="{689025CD-7E5A-477D-AA4C-0010400227CF}" type="datetime8">
              <a:rPr lang="he-IL" smtClean="0"/>
              <a:t>27 אוגוסט 23</a:t>
            </a:fld>
            <a:endParaRPr lang="he-IL"/>
          </a:p>
        </p:txBody>
      </p:sp>
      <p:sp>
        <p:nvSpPr>
          <p:cNvPr id="5" name="מציין מיקום של כותרת תחתונה 4">
            <a:extLst>
              <a:ext uri="{FF2B5EF4-FFF2-40B4-BE49-F238E27FC236}">
                <a16:creationId xmlns:a16="http://schemas.microsoft.com/office/drawing/2014/main" id="{DAC93BE7-A1F3-4C14-BBD7-5A26EC27C39E}"/>
              </a:ext>
            </a:extLst>
          </p:cNvPr>
          <p:cNvSpPr>
            <a:spLocks noGrp="1"/>
          </p:cNvSpPr>
          <p:nvPr>
            <p:ph type="ftr" sz="quarter" idx="11"/>
          </p:nvPr>
        </p:nvSpPr>
        <p:spPr/>
        <p:txBody>
          <a:bodyPr/>
          <a:lstStyle/>
          <a:p>
            <a:r>
              <a:rPr lang="en-US" dirty="0"/>
              <a:t>DBSCAN ALGORITHM PROJECT</a:t>
            </a:r>
            <a:endParaRPr lang="he-IL" dirty="0"/>
          </a:p>
        </p:txBody>
      </p:sp>
      <p:sp>
        <p:nvSpPr>
          <p:cNvPr id="6" name="מציין מיקום של מספר שקופית 5">
            <a:extLst>
              <a:ext uri="{FF2B5EF4-FFF2-40B4-BE49-F238E27FC236}">
                <a16:creationId xmlns:a16="http://schemas.microsoft.com/office/drawing/2014/main" id="{E3804B1F-A6F0-4D83-81C0-3C5C9F47DC8F}"/>
              </a:ext>
            </a:extLst>
          </p:cNvPr>
          <p:cNvSpPr>
            <a:spLocks noGrp="1"/>
          </p:cNvSpPr>
          <p:nvPr>
            <p:ph type="sldNum" sz="quarter" idx="12"/>
          </p:nvPr>
        </p:nvSpPr>
        <p:spPr/>
        <p:txBody>
          <a:bodyPr/>
          <a:lstStyle/>
          <a:p>
            <a:fld id="{285A8641-92CE-42F0-8269-688F160B1D81}" type="slidenum">
              <a:rPr lang="he-IL" smtClean="0"/>
              <a:t>‹#›</a:t>
            </a:fld>
            <a:endParaRPr lang="he-IL"/>
          </a:p>
        </p:txBody>
      </p:sp>
    </p:spTree>
    <p:extLst>
      <p:ext uri="{BB962C8B-B14F-4D97-AF65-F5344CB8AC3E}">
        <p14:creationId xmlns:p14="http://schemas.microsoft.com/office/powerpoint/2010/main" val="699499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C713C19-FD52-43DC-B82B-74CFD0AB49D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90586278-DF20-49F1-B64A-38627FCAEBE6}"/>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2A70AFB0-1C35-417F-97D9-754725891675}"/>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45E3049D-8CD0-43FF-8B04-7490442350F8}"/>
              </a:ext>
            </a:extLst>
          </p:cNvPr>
          <p:cNvSpPr>
            <a:spLocks noGrp="1"/>
          </p:cNvSpPr>
          <p:nvPr>
            <p:ph type="dt" sz="half" idx="10"/>
          </p:nvPr>
        </p:nvSpPr>
        <p:spPr/>
        <p:txBody>
          <a:bodyPr/>
          <a:lstStyle/>
          <a:p>
            <a:fld id="{DAA64EAE-5B21-4B94-A6E5-CB1C1999BB50}" type="datetime8">
              <a:rPr lang="he-IL" smtClean="0"/>
              <a:t>27 אוגוסט 23</a:t>
            </a:fld>
            <a:endParaRPr lang="he-IL"/>
          </a:p>
        </p:txBody>
      </p:sp>
      <p:sp>
        <p:nvSpPr>
          <p:cNvPr id="6" name="מציין מיקום של כותרת תחתונה 5">
            <a:extLst>
              <a:ext uri="{FF2B5EF4-FFF2-40B4-BE49-F238E27FC236}">
                <a16:creationId xmlns:a16="http://schemas.microsoft.com/office/drawing/2014/main" id="{2C2B5D0B-1F65-4CB2-8908-CACB12C8EC68}"/>
              </a:ext>
            </a:extLst>
          </p:cNvPr>
          <p:cNvSpPr>
            <a:spLocks noGrp="1"/>
          </p:cNvSpPr>
          <p:nvPr>
            <p:ph type="ftr" sz="quarter" idx="11"/>
          </p:nvPr>
        </p:nvSpPr>
        <p:spPr/>
        <p:txBody>
          <a:bodyPr/>
          <a:lstStyle/>
          <a:p>
            <a:r>
              <a:rPr lang="en-US" dirty="0"/>
              <a:t>DBSCAN ALGORITHM PROJECT</a:t>
            </a:r>
            <a:endParaRPr lang="he-IL" dirty="0"/>
          </a:p>
        </p:txBody>
      </p:sp>
      <p:sp>
        <p:nvSpPr>
          <p:cNvPr id="7" name="מציין מיקום של מספר שקופית 6">
            <a:extLst>
              <a:ext uri="{FF2B5EF4-FFF2-40B4-BE49-F238E27FC236}">
                <a16:creationId xmlns:a16="http://schemas.microsoft.com/office/drawing/2014/main" id="{B97C7C5C-BD9C-44EA-8D91-72C78667E352}"/>
              </a:ext>
            </a:extLst>
          </p:cNvPr>
          <p:cNvSpPr>
            <a:spLocks noGrp="1"/>
          </p:cNvSpPr>
          <p:nvPr>
            <p:ph type="sldNum" sz="quarter" idx="12"/>
          </p:nvPr>
        </p:nvSpPr>
        <p:spPr/>
        <p:txBody>
          <a:bodyPr/>
          <a:lstStyle/>
          <a:p>
            <a:fld id="{285A8641-92CE-42F0-8269-688F160B1D81}" type="slidenum">
              <a:rPr lang="he-IL" smtClean="0"/>
              <a:t>‹#›</a:t>
            </a:fld>
            <a:endParaRPr lang="he-IL"/>
          </a:p>
        </p:txBody>
      </p:sp>
    </p:spTree>
    <p:extLst>
      <p:ext uri="{BB962C8B-B14F-4D97-AF65-F5344CB8AC3E}">
        <p14:creationId xmlns:p14="http://schemas.microsoft.com/office/powerpoint/2010/main" val="3040583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EAC5938-C757-41FA-B9B9-23CDAA47A7A4}"/>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FE53B488-5E7E-4E6A-834A-08B5F0F92F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37851C55-4BEE-487A-B13E-FA148EBF8ED9}"/>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8F310F9E-757B-4568-900E-558B6ED0B4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BDF5C01F-0577-4490-AC5E-2C3844A53D61}"/>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541D934A-C101-4F74-A511-428A19F65DD9}"/>
              </a:ext>
            </a:extLst>
          </p:cNvPr>
          <p:cNvSpPr>
            <a:spLocks noGrp="1"/>
          </p:cNvSpPr>
          <p:nvPr>
            <p:ph type="dt" sz="half" idx="10"/>
          </p:nvPr>
        </p:nvSpPr>
        <p:spPr/>
        <p:txBody>
          <a:bodyPr/>
          <a:lstStyle/>
          <a:p>
            <a:fld id="{4673D3D2-864B-4B0C-B157-581597A5D089}" type="datetime8">
              <a:rPr lang="he-IL" smtClean="0"/>
              <a:t>27 אוגוסט 23</a:t>
            </a:fld>
            <a:endParaRPr lang="he-IL"/>
          </a:p>
        </p:txBody>
      </p:sp>
      <p:sp>
        <p:nvSpPr>
          <p:cNvPr id="8" name="מציין מיקום של כותרת תחתונה 7">
            <a:extLst>
              <a:ext uri="{FF2B5EF4-FFF2-40B4-BE49-F238E27FC236}">
                <a16:creationId xmlns:a16="http://schemas.microsoft.com/office/drawing/2014/main" id="{43397757-3272-4D1B-8084-071876E724FC}"/>
              </a:ext>
            </a:extLst>
          </p:cNvPr>
          <p:cNvSpPr>
            <a:spLocks noGrp="1"/>
          </p:cNvSpPr>
          <p:nvPr>
            <p:ph type="ftr" sz="quarter" idx="11"/>
          </p:nvPr>
        </p:nvSpPr>
        <p:spPr/>
        <p:txBody>
          <a:bodyPr/>
          <a:lstStyle/>
          <a:p>
            <a:r>
              <a:rPr lang="en-US" dirty="0"/>
              <a:t>DBSCAN ALGORITHM PROJECT</a:t>
            </a:r>
            <a:endParaRPr lang="he-IL" dirty="0"/>
          </a:p>
        </p:txBody>
      </p:sp>
      <p:sp>
        <p:nvSpPr>
          <p:cNvPr id="9" name="מציין מיקום של מספר שקופית 8">
            <a:extLst>
              <a:ext uri="{FF2B5EF4-FFF2-40B4-BE49-F238E27FC236}">
                <a16:creationId xmlns:a16="http://schemas.microsoft.com/office/drawing/2014/main" id="{BF45B32B-9698-417A-A54A-D786B260A2E0}"/>
              </a:ext>
            </a:extLst>
          </p:cNvPr>
          <p:cNvSpPr>
            <a:spLocks noGrp="1"/>
          </p:cNvSpPr>
          <p:nvPr>
            <p:ph type="sldNum" sz="quarter" idx="12"/>
          </p:nvPr>
        </p:nvSpPr>
        <p:spPr/>
        <p:txBody>
          <a:bodyPr/>
          <a:lstStyle/>
          <a:p>
            <a:fld id="{285A8641-92CE-42F0-8269-688F160B1D81}" type="slidenum">
              <a:rPr lang="he-IL" smtClean="0"/>
              <a:t>‹#›</a:t>
            </a:fld>
            <a:endParaRPr lang="he-IL"/>
          </a:p>
        </p:txBody>
      </p:sp>
    </p:spTree>
    <p:extLst>
      <p:ext uri="{BB962C8B-B14F-4D97-AF65-F5344CB8AC3E}">
        <p14:creationId xmlns:p14="http://schemas.microsoft.com/office/powerpoint/2010/main" val="1634261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FF1E817-4AD2-41AD-B1FB-7295CEE3EF9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F029FD0B-0714-4E69-9EA7-F610742E8C50}"/>
              </a:ext>
            </a:extLst>
          </p:cNvPr>
          <p:cNvSpPr>
            <a:spLocks noGrp="1"/>
          </p:cNvSpPr>
          <p:nvPr>
            <p:ph type="dt" sz="half" idx="10"/>
          </p:nvPr>
        </p:nvSpPr>
        <p:spPr/>
        <p:txBody>
          <a:bodyPr/>
          <a:lstStyle/>
          <a:p>
            <a:fld id="{7E3D0FFD-3DBA-409C-AE6E-ABA968C4A1FF}" type="datetime8">
              <a:rPr lang="he-IL" smtClean="0"/>
              <a:t>27 אוגוסט 23</a:t>
            </a:fld>
            <a:endParaRPr lang="he-IL"/>
          </a:p>
        </p:txBody>
      </p:sp>
      <p:sp>
        <p:nvSpPr>
          <p:cNvPr id="4" name="מציין מיקום של כותרת תחתונה 3">
            <a:extLst>
              <a:ext uri="{FF2B5EF4-FFF2-40B4-BE49-F238E27FC236}">
                <a16:creationId xmlns:a16="http://schemas.microsoft.com/office/drawing/2014/main" id="{BA8B2181-03D9-4F6F-B381-26901DF59EE1}"/>
              </a:ext>
            </a:extLst>
          </p:cNvPr>
          <p:cNvSpPr>
            <a:spLocks noGrp="1"/>
          </p:cNvSpPr>
          <p:nvPr>
            <p:ph type="ftr" sz="quarter" idx="11"/>
          </p:nvPr>
        </p:nvSpPr>
        <p:spPr/>
        <p:txBody>
          <a:bodyPr/>
          <a:lstStyle/>
          <a:p>
            <a:r>
              <a:rPr lang="en-US" dirty="0"/>
              <a:t>DBSCAN ALGORITHM PROJECT</a:t>
            </a:r>
            <a:endParaRPr lang="he-IL" dirty="0"/>
          </a:p>
        </p:txBody>
      </p:sp>
      <p:sp>
        <p:nvSpPr>
          <p:cNvPr id="5" name="מציין מיקום של מספר שקופית 4">
            <a:extLst>
              <a:ext uri="{FF2B5EF4-FFF2-40B4-BE49-F238E27FC236}">
                <a16:creationId xmlns:a16="http://schemas.microsoft.com/office/drawing/2014/main" id="{17A16407-7D32-4A62-8ABF-078787B454C9}"/>
              </a:ext>
            </a:extLst>
          </p:cNvPr>
          <p:cNvSpPr>
            <a:spLocks noGrp="1"/>
          </p:cNvSpPr>
          <p:nvPr>
            <p:ph type="sldNum" sz="quarter" idx="12"/>
          </p:nvPr>
        </p:nvSpPr>
        <p:spPr/>
        <p:txBody>
          <a:bodyPr/>
          <a:lstStyle/>
          <a:p>
            <a:fld id="{285A8641-92CE-42F0-8269-688F160B1D81}" type="slidenum">
              <a:rPr lang="he-IL" smtClean="0"/>
              <a:t>‹#›</a:t>
            </a:fld>
            <a:endParaRPr lang="he-IL"/>
          </a:p>
        </p:txBody>
      </p:sp>
    </p:spTree>
    <p:extLst>
      <p:ext uri="{BB962C8B-B14F-4D97-AF65-F5344CB8AC3E}">
        <p14:creationId xmlns:p14="http://schemas.microsoft.com/office/powerpoint/2010/main" val="854244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86692C0D-97E9-4C08-847D-5BBACF9997D1}"/>
              </a:ext>
            </a:extLst>
          </p:cNvPr>
          <p:cNvSpPr>
            <a:spLocks noGrp="1"/>
          </p:cNvSpPr>
          <p:nvPr>
            <p:ph type="dt" sz="half" idx="10"/>
          </p:nvPr>
        </p:nvSpPr>
        <p:spPr/>
        <p:txBody>
          <a:bodyPr/>
          <a:lstStyle/>
          <a:p>
            <a:fld id="{A7BD6C5A-BAB0-4392-9CE3-2427802319F7}" type="datetime8">
              <a:rPr lang="he-IL" smtClean="0"/>
              <a:t>27 אוגוסט 23</a:t>
            </a:fld>
            <a:endParaRPr lang="he-IL"/>
          </a:p>
        </p:txBody>
      </p:sp>
      <p:sp>
        <p:nvSpPr>
          <p:cNvPr id="3" name="מציין מיקום של כותרת תחתונה 2">
            <a:extLst>
              <a:ext uri="{FF2B5EF4-FFF2-40B4-BE49-F238E27FC236}">
                <a16:creationId xmlns:a16="http://schemas.microsoft.com/office/drawing/2014/main" id="{29BF983E-872C-4BFE-A129-97F52C01C980}"/>
              </a:ext>
            </a:extLst>
          </p:cNvPr>
          <p:cNvSpPr>
            <a:spLocks noGrp="1"/>
          </p:cNvSpPr>
          <p:nvPr>
            <p:ph type="ftr" sz="quarter" idx="11"/>
          </p:nvPr>
        </p:nvSpPr>
        <p:spPr/>
        <p:txBody>
          <a:bodyPr/>
          <a:lstStyle/>
          <a:p>
            <a:r>
              <a:rPr lang="en-US" dirty="0"/>
              <a:t>DBSCAN ALGORITHM PROJECT</a:t>
            </a:r>
            <a:endParaRPr lang="he-IL" dirty="0"/>
          </a:p>
        </p:txBody>
      </p:sp>
      <p:sp>
        <p:nvSpPr>
          <p:cNvPr id="4" name="מציין מיקום של מספר שקופית 3">
            <a:extLst>
              <a:ext uri="{FF2B5EF4-FFF2-40B4-BE49-F238E27FC236}">
                <a16:creationId xmlns:a16="http://schemas.microsoft.com/office/drawing/2014/main" id="{DB5D1130-EDB1-4370-948E-EF2DA5EA8D4F}"/>
              </a:ext>
            </a:extLst>
          </p:cNvPr>
          <p:cNvSpPr>
            <a:spLocks noGrp="1"/>
          </p:cNvSpPr>
          <p:nvPr>
            <p:ph type="sldNum" sz="quarter" idx="12"/>
          </p:nvPr>
        </p:nvSpPr>
        <p:spPr/>
        <p:txBody>
          <a:bodyPr/>
          <a:lstStyle/>
          <a:p>
            <a:fld id="{285A8641-92CE-42F0-8269-688F160B1D81}" type="slidenum">
              <a:rPr lang="he-IL" smtClean="0"/>
              <a:t>‹#›</a:t>
            </a:fld>
            <a:endParaRPr lang="he-IL"/>
          </a:p>
        </p:txBody>
      </p:sp>
    </p:spTree>
    <p:extLst>
      <p:ext uri="{BB962C8B-B14F-4D97-AF65-F5344CB8AC3E}">
        <p14:creationId xmlns:p14="http://schemas.microsoft.com/office/powerpoint/2010/main" val="2431183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56D7BC9-4C0A-41DF-8A0E-4868E85F0A07}"/>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87F6E3BE-56E0-4D21-811A-986EB22AA8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C25F5604-AD38-4273-8400-EBA4145C68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ADB38453-C12B-44AB-84B2-EDF37B9ADF1B}"/>
              </a:ext>
            </a:extLst>
          </p:cNvPr>
          <p:cNvSpPr>
            <a:spLocks noGrp="1"/>
          </p:cNvSpPr>
          <p:nvPr>
            <p:ph type="dt" sz="half" idx="10"/>
          </p:nvPr>
        </p:nvSpPr>
        <p:spPr/>
        <p:txBody>
          <a:bodyPr/>
          <a:lstStyle/>
          <a:p>
            <a:fld id="{25457C04-1714-425F-868E-7DCF7DF6BD06}" type="datetime8">
              <a:rPr lang="he-IL" smtClean="0"/>
              <a:t>27 אוגוסט 23</a:t>
            </a:fld>
            <a:endParaRPr lang="he-IL"/>
          </a:p>
        </p:txBody>
      </p:sp>
      <p:sp>
        <p:nvSpPr>
          <p:cNvPr id="6" name="מציין מיקום של כותרת תחתונה 5">
            <a:extLst>
              <a:ext uri="{FF2B5EF4-FFF2-40B4-BE49-F238E27FC236}">
                <a16:creationId xmlns:a16="http://schemas.microsoft.com/office/drawing/2014/main" id="{25E33DFE-A536-49BF-B98D-3B64383C5C4F}"/>
              </a:ext>
            </a:extLst>
          </p:cNvPr>
          <p:cNvSpPr>
            <a:spLocks noGrp="1"/>
          </p:cNvSpPr>
          <p:nvPr>
            <p:ph type="ftr" sz="quarter" idx="11"/>
          </p:nvPr>
        </p:nvSpPr>
        <p:spPr/>
        <p:txBody>
          <a:bodyPr/>
          <a:lstStyle/>
          <a:p>
            <a:r>
              <a:rPr lang="en-US" dirty="0"/>
              <a:t>DBSCAN ALGORITHM PROJECT</a:t>
            </a:r>
            <a:endParaRPr lang="he-IL" dirty="0"/>
          </a:p>
        </p:txBody>
      </p:sp>
      <p:sp>
        <p:nvSpPr>
          <p:cNvPr id="7" name="מציין מיקום של מספר שקופית 6">
            <a:extLst>
              <a:ext uri="{FF2B5EF4-FFF2-40B4-BE49-F238E27FC236}">
                <a16:creationId xmlns:a16="http://schemas.microsoft.com/office/drawing/2014/main" id="{421600B3-142E-4389-83E5-50D56B16E4E2}"/>
              </a:ext>
            </a:extLst>
          </p:cNvPr>
          <p:cNvSpPr>
            <a:spLocks noGrp="1"/>
          </p:cNvSpPr>
          <p:nvPr>
            <p:ph type="sldNum" sz="quarter" idx="12"/>
          </p:nvPr>
        </p:nvSpPr>
        <p:spPr/>
        <p:txBody>
          <a:bodyPr/>
          <a:lstStyle/>
          <a:p>
            <a:fld id="{285A8641-92CE-42F0-8269-688F160B1D81}" type="slidenum">
              <a:rPr lang="he-IL" smtClean="0"/>
              <a:t>‹#›</a:t>
            </a:fld>
            <a:endParaRPr lang="he-IL"/>
          </a:p>
        </p:txBody>
      </p:sp>
    </p:spTree>
    <p:extLst>
      <p:ext uri="{BB962C8B-B14F-4D97-AF65-F5344CB8AC3E}">
        <p14:creationId xmlns:p14="http://schemas.microsoft.com/office/powerpoint/2010/main" val="2247411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97DCD65-2380-4F3A-B89D-3786EC9E742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B9A4950C-1DE7-495E-B2D6-555056EB5C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2EBD5B55-587E-4133-A5B2-A742F17A79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41E0D89E-BAC0-4A09-B2BF-D934DECEFAE8}"/>
              </a:ext>
            </a:extLst>
          </p:cNvPr>
          <p:cNvSpPr>
            <a:spLocks noGrp="1"/>
          </p:cNvSpPr>
          <p:nvPr>
            <p:ph type="dt" sz="half" idx="10"/>
          </p:nvPr>
        </p:nvSpPr>
        <p:spPr/>
        <p:txBody>
          <a:bodyPr/>
          <a:lstStyle/>
          <a:p>
            <a:fld id="{5B18DA8A-DF73-41C5-9BAE-C0CD0F71230B}" type="datetime8">
              <a:rPr lang="he-IL" smtClean="0"/>
              <a:t>27 אוגוסט 23</a:t>
            </a:fld>
            <a:endParaRPr lang="he-IL"/>
          </a:p>
        </p:txBody>
      </p:sp>
      <p:sp>
        <p:nvSpPr>
          <p:cNvPr id="6" name="מציין מיקום של כותרת תחתונה 5">
            <a:extLst>
              <a:ext uri="{FF2B5EF4-FFF2-40B4-BE49-F238E27FC236}">
                <a16:creationId xmlns:a16="http://schemas.microsoft.com/office/drawing/2014/main" id="{8E38F2B6-E762-4F76-B5CF-2875A14CF717}"/>
              </a:ext>
            </a:extLst>
          </p:cNvPr>
          <p:cNvSpPr>
            <a:spLocks noGrp="1"/>
          </p:cNvSpPr>
          <p:nvPr>
            <p:ph type="ftr" sz="quarter" idx="11"/>
          </p:nvPr>
        </p:nvSpPr>
        <p:spPr/>
        <p:txBody>
          <a:bodyPr/>
          <a:lstStyle/>
          <a:p>
            <a:r>
              <a:rPr lang="en-US" dirty="0"/>
              <a:t>DBSCAN ALGORITHM PROJECT</a:t>
            </a:r>
            <a:endParaRPr lang="he-IL" dirty="0"/>
          </a:p>
        </p:txBody>
      </p:sp>
      <p:sp>
        <p:nvSpPr>
          <p:cNvPr id="7" name="מציין מיקום של מספר שקופית 6">
            <a:extLst>
              <a:ext uri="{FF2B5EF4-FFF2-40B4-BE49-F238E27FC236}">
                <a16:creationId xmlns:a16="http://schemas.microsoft.com/office/drawing/2014/main" id="{2801F24F-9053-42CA-AB9E-5A46D5B10284}"/>
              </a:ext>
            </a:extLst>
          </p:cNvPr>
          <p:cNvSpPr>
            <a:spLocks noGrp="1"/>
          </p:cNvSpPr>
          <p:nvPr>
            <p:ph type="sldNum" sz="quarter" idx="12"/>
          </p:nvPr>
        </p:nvSpPr>
        <p:spPr/>
        <p:txBody>
          <a:bodyPr/>
          <a:lstStyle/>
          <a:p>
            <a:fld id="{285A8641-92CE-42F0-8269-688F160B1D81}" type="slidenum">
              <a:rPr lang="he-IL" smtClean="0"/>
              <a:t>‹#›</a:t>
            </a:fld>
            <a:endParaRPr lang="he-IL"/>
          </a:p>
        </p:txBody>
      </p:sp>
    </p:spTree>
    <p:extLst>
      <p:ext uri="{BB962C8B-B14F-4D97-AF65-F5344CB8AC3E}">
        <p14:creationId xmlns:p14="http://schemas.microsoft.com/office/powerpoint/2010/main" val="1569363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633CDD7B-25DC-4D23-BB59-7C619AB39E87}"/>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E720F3B0-50A5-4AA0-BD52-55A658B268F8}"/>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7DD119D-9F9E-472C-B585-ADC707F5F182}"/>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AC5F327A-F201-41FD-8E36-C49F08869228}" type="datetime8">
              <a:rPr lang="he-IL" smtClean="0"/>
              <a:t>27 אוגוסט 23</a:t>
            </a:fld>
            <a:endParaRPr lang="he-IL"/>
          </a:p>
        </p:txBody>
      </p:sp>
      <p:sp>
        <p:nvSpPr>
          <p:cNvPr id="5" name="מציין מיקום של כותרת תחתונה 4">
            <a:extLst>
              <a:ext uri="{FF2B5EF4-FFF2-40B4-BE49-F238E27FC236}">
                <a16:creationId xmlns:a16="http://schemas.microsoft.com/office/drawing/2014/main" id="{6A9126AB-E395-441A-91B8-76CE60B9BA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r>
              <a:rPr lang="en-US" dirty="0"/>
              <a:t>DBSCAN ALGORITHM PROJECT</a:t>
            </a:r>
            <a:endParaRPr lang="he-IL" dirty="0"/>
          </a:p>
        </p:txBody>
      </p:sp>
      <p:sp>
        <p:nvSpPr>
          <p:cNvPr id="6" name="מציין מיקום של מספר שקופית 5">
            <a:extLst>
              <a:ext uri="{FF2B5EF4-FFF2-40B4-BE49-F238E27FC236}">
                <a16:creationId xmlns:a16="http://schemas.microsoft.com/office/drawing/2014/main" id="{1565951E-7228-44DB-91F8-0F0F19220850}"/>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285A8641-92CE-42F0-8269-688F160B1D81}" type="slidenum">
              <a:rPr lang="he-IL" smtClean="0"/>
              <a:t>‹#›</a:t>
            </a:fld>
            <a:endParaRPr lang="he-IL"/>
          </a:p>
        </p:txBody>
      </p:sp>
    </p:spTree>
    <p:extLst>
      <p:ext uri="{BB962C8B-B14F-4D97-AF65-F5344CB8AC3E}">
        <p14:creationId xmlns:p14="http://schemas.microsoft.com/office/powerpoint/2010/main" val="233947718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defTabSz="457200" rtl="0"/>
            <a:fld id="{64B8DA25-1D7A-4336-9BDE-D32A95C4D7BD}" type="datetime8">
              <a:rPr lang="he-IL"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27 אוגוסט 23</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defTabSz="457200" rtl="0"/>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DBSCAN ALGORITHM PROJECT</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defTabSz="457200" rtl="0"/>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defTabSz="457200" rtl="0"/>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31564732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chih-ling-hsu.github.io/2020/05/24/Label-Propagation"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customXml" Target="../ink/ink5.xml"/><Relationship Id="rId18" Type="http://schemas.openxmlformats.org/officeDocument/2006/relationships/image" Target="../media/image27.png"/><Relationship Id="rId26" Type="http://schemas.openxmlformats.org/officeDocument/2006/relationships/image" Target="../media/image31.png"/><Relationship Id="rId3" Type="http://schemas.openxmlformats.org/officeDocument/2006/relationships/image" Target="../media/image23.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240.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image" Target="../media/image180.png"/><Relationship Id="rId16" Type="http://schemas.openxmlformats.org/officeDocument/2006/relationships/image" Target="../media/image26.png"/><Relationship Id="rId20" Type="http://schemas.openxmlformats.org/officeDocument/2006/relationships/image" Target="../media/image28.png"/><Relationship Id="rId29" Type="http://schemas.openxmlformats.org/officeDocument/2006/relationships/customXml" Target="../ink/ink13.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customXml" Target="../ink/ink4.xml"/><Relationship Id="rId24" Type="http://schemas.openxmlformats.org/officeDocument/2006/relationships/image" Target="../media/image30.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32.png"/><Relationship Id="rId10" Type="http://schemas.openxmlformats.org/officeDocument/2006/relationships/image" Target="../media/image230.png"/><Relationship Id="rId19" Type="http://schemas.openxmlformats.org/officeDocument/2006/relationships/customXml" Target="../ink/ink8.xml"/><Relationship Id="rId31" Type="http://schemas.openxmlformats.org/officeDocument/2006/relationships/image" Target="../media/image34.png"/><Relationship Id="rId4" Type="http://schemas.openxmlformats.org/officeDocument/2006/relationships/image" Target="../media/image24.png"/><Relationship Id="rId9" Type="http://schemas.openxmlformats.org/officeDocument/2006/relationships/customXml" Target="../ink/ink3.xml"/><Relationship Id="rId14" Type="http://schemas.openxmlformats.org/officeDocument/2006/relationships/image" Target="../media/image25.png"/><Relationship Id="rId22" Type="http://schemas.openxmlformats.org/officeDocument/2006/relationships/image" Target="../media/image29.png"/><Relationship Id="rId27" Type="http://schemas.openxmlformats.org/officeDocument/2006/relationships/customXml" Target="../ink/ink12.xml"/><Relationship Id="rId30"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hyperlink" Target="https://snap.stanford.edu/data/ego-Facebook.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data4goodlab.github.io/dataset.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mlg.eng.cam.ac.uk/zoubin/papers/CMU-CALD-02-107.pdf"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28000">
              <a:srgbClr val="0070C0"/>
            </a:gs>
            <a:gs pos="52000">
              <a:srgbClr val="0070C0"/>
            </a:gs>
            <a:gs pos="100000">
              <a:srgbClr val="00B0F0"/>
            </a:gs>
          </a:gsLst>
          <a:lin ang="5400000" scaled="1"/>
        </a:gradFill>
        <a:effectLst/>
      </p:bgPr>
    </p:bg>
    <p:spTree>
      <p:nvGrpSpPr>
        <p:cNvPr id="1" name=""/>
        <p:cNvGrpSpPr/>
        <p:nvPr/>
      </p:nvGrpSpPr>
      <p:grpSpPr>
        <a:xfrm>
          <a:off x="0" y="0"/>
          <a:ext cx="0" cy="0"/>
          <a:chOff x="0" y="0"/>
          <a:chExt cx="0" cy="0"/>
        </a:xfrm>
      </p:grpSpPr>
      <p:sp>
        <p:nvSpPr>
          <p:cNvPr id="2" name="כותרת 1"/>
          <p:cNvSpPr>
            <a:spLocks noGrp="1"/>
          </p:cNvSpPr>
          <p:nvPr>
            <p:ph type="ctrTitle"/>
          </p:nvPr>
        </p:nvSpPr>
        <p:spPr>
          <a:xfrm>
            <a:off x="-223308" y="689615"/>
            <a:ext cx="11892393" cy="3555214"/>
          </a:xfrm>
        </p:spPr>
        <p:txBody>
          <a:bodyPr>
            <a:normAutofit fontScale="90000"/>
          </a:bodyPr>
          <a:lstStyle/>
          <a:p>
            <a:pPr algn="l"/>
            <a:r>
              <a:rPr lang="en-US" sz="8000" dirty="0"/>
              <a:t>  </a:t>
            </a:r>
            <a:r>
              <a:rPr lang="en-US" sz="8000" dirty="0">
                <a:solidFill>
                  <a:srgbClr val="FFC000"/>
                </a:solidFill>
              </a:rPr>
              <a:t>Machine Learning</a:t>
            </a:r>
            <a:br>
              <a:rPr lang="en-US" sz="8000" dirty="0"/>
            </a:br>
            <a:r>
              <a:rPr lang="en-US" sz="8000" dirty="0"/>
              <a:t>         </a:t>
            </a:r>
            <a:r>
              <a:rPr lang="en-US" sz="6600" dirty="0"/>
              <a:t>Final exercise</a:t>
            </a:r>
            <a:r>
              <a:rPr lang="en-US" sz="7200" dirty="0"/>
              <a:t>-</a:t>
            </a:r>
            <a:r>
              <a:rPr lang="en-US" sz="8000" dirty="0"/>
              <a:t>  </a:t>
            </a:r>
            <a:r>
              <a:rPr lang="en-US" sz="6000" dirty="0">
                <a:solidFill>
                  <a:srgbClr val="FFFF00"/>
                </a:solidFill>
              </a:rPr>
              <a:t>Label Propagation</a:t>
            </a:r>
            <a:br>
              <a:rPr lang="en-US" sz="6000" dirty="0">
                <a:solidFill>
                  <a:srgbClr val="FFFF00"/>
                </a:solidFill>
              </a:rPr>
            </a:br>
            <a:r>
              <a:rPr lang="en-US" sz="6000" dirty="0">
                <a:solidFill>
                  <a:srgbClr val="FFFF00"/>
                </a:solidFill>
              </a:rPr>
              <a:t>              Graph Clustering for social networks</a:t>
            </a:r>
            <a:br>
              <a:rPr lang="en-US" sz="6000" dirty="0"/>
            </a:br>
            <a:r>
              <a:rPr lang="en-US" sz="6000" dirty="0"/>
              <a:t>                                              </a:t>
            </a:r>
            <a:endParaRPr lang="en-US" sz="7200" dirty="0">
              <a:solidFill>
                <a:srgbClr val="FFFF00"/>
              </a:solidFill>
            </a:endParaRPr>
          </a:p>
        </p:txBody>
      </p:sp>
      <p:sp>
        <p:nvSpPr>
          <p:cNvPr id="4" name="כותרת משנה 2"/>
          <p:cNvSpPr txBox="1">
            <a:spLocks/>
          </p:cNvSpPr>
          <p:nvPr/>
        </p:nvSpPr>
        <p:spPr>
          <a:xfrm>
            <a:off x="3048000" y="4353833"/>
            <a:ext cx="9144000" cy="2367642"/>
          </a:xfrm>
          <a:prstGeom prst="rect">
            <a:avLst/>
          </a:prstGeom>
        </p:spPr>
        <p:txBody>
          <a:bodyPr vert="horz" lIns="91440" tIns="45720" rIns="91440" bIns="45720" rtlCol="0" anchor="ctr">
            <a:normAutofit/>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b="1" dirty="0">
                <a:solidFill>
                  <a:srgbClr val="FFFF00"/>
                </a:solidFill>
              </a:rPr>
              <a:t>Dr. Ami Hauptman</a:t>
            </a:r>
          </a:p>
          <a:p>
            <a:pPr algn="ctr"/>
            <a:r>
              <a:rPr lang="en-US" b="1" dirty="0">
                <a:solidFill>
                  <a:prstClr val="white"/>
                </a:solidFill>
              </a:rPr>
              <a:t>amih</a:t>
            </a:r>
            <a:r>
              <a:rPr lang="en-US" dirty="0">
                <a:solidFill>
                  <a:srgbClr val="FFFF00"/>
                </a:solidFill>
              </a:rPr>
              <a:t>@mail.sapir.ac.il</a:t>
            </a:r>
          </a:p>
          <a:p>
            <a:pPr algn="ctr"/>
            <a:r>
              <a:rPr lang="en-US" dirty="0">
                <a:solidFill>
                  <a:srgbClr val="FFFF00"/>
                </a:solidFill>
              </a:rPr>
              <a:t>Presented by: Lion Miakshin &amp; Yarin Ackerman</a:t>
            </a:r>
          </a:p>
          <a:p>
            <a:pPr algn="l"/>
            <a:r>
              <a:rPr lang="en-US" b="1" dirty="0">
                <a:solidFill>
                  <a:srgbClr val="FFFF00"/>
                </a:solidFill>
              </a:rPr>
              <a:t>                                    </a:t>
            </a:r>
          </a:p>
        </p:txBody>
      </p:sp>
      <p:pic>
        <p:nvPicPr>
          <p:cNvPr id="10" name="תמונה 9"/>
          <p:cNvPicPr>
            <a:picLocks noChangeAspect="1"/>
          </p:cNvPicPr>
          <p:nvPr/>
        </p:nvPicPr>
        <p:blipFill>
          <a:blip r:embed="rId2"/>
          <a:stretch>
            <a:fillRect/>
          </a:stretch>
        </p:blipFill>
        <p:spPr>
          <a:xfrm>
            <a:off x="10682398" y="3781159"/>
            <a:ext cx="1361464" cy="1600874"/>
          </a:xfrm>
          <a:prstGeom prst="rect">
            <a:avLst/>
          </a:prstGeom>
        </p:spPr>
      </p:pic>
      <p:pic>
        <p:nvPicPr>
          <p:cNvPr id="1026" name="Picture 2">
            <a:extLst>
              <a:ext uri="{FF2B5EF4-FFF2-40B4-BE49-F238E27FC236}">
                <a16:creationId xmlns:a16="http://schemas.microsoft.com/office/drawing/2014/main" id="{D399ABBB-3B4D-030D-4C62-02C869E29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44" y="4737217"/>
            <a:ext cx="3606853" cy="1984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331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1817FFE3-C594-491B-8C37-BF27A2E53F10}"/>
              </a:ext>
            </a:extLst>
          </p:cNvPr>
          <p:cNvSpPr>
            <a:spLocks noGrp="1"/>
          </p:cNvSpPr>
          <p:nvPr>
            <p:ph idx="1"/>
          </p:nvPr>
        </p:nvSpPr>
        <p:spPr/>
        <p:txBody>
          <a:bodyPr>
            <a:normAutofit/>
          </a:bodyPr>
          <a:lstStyle/>
          <a:p>
            <a:pPr algn="l" rtl="0"/>
            <a:r>
              <a:rPr lang="en-US" sz="2400" b="1" dirty="0"/>
              <a:t>User Profiles: </a:t>
            </a:r>
            <a:r>
              <a:rPr lang="en-US" sz="2400" dirty="0"/>
              <a:t>Users create profiles with personal details, photos, and interests.</a:t>
            </a:r>
          </a:p>
          <a:p>
            <a:pPr algn="l" rtl="0"/>
            <a:r>
              <a:rPr lang="en-US" sz="2400" b="1" dirty="0"/>
              <a:t>Connections: </a:t>
            </a:r>
            <a:r>
              <a:rPr lang="en-US" sz="2400" dirty="0"/>
              <a:t>Users establish connections by sending and accepting friend/follow requests.</a:t>
            </a:r>
          </a:p>
          <a:p>
            <a:pPr algn="l" rtl="0"/>
            <a:r>
              <a:rPr lang="en-US" sz="2400" b="1" dirty="0"/>
              <a:t>Groups and Communities: </a:t>
            </a:r>
            <a:r>
              <a:rPr lang="en-US" sz="2400" dirty="0"/>
              <a:t>Users join groups related to their interests or industries.</a:t>
            </a:r>
          </a:p>
          <a:p>
            <a:pPr algn="l" rtl="0"/>
            <a:r>
              <a:rPr lang="en-US" sz="2400" b="1" dirty="0"/>
              <a:t>Events: </a:t>
            </a:r>
            <a:r>
              <a:rPr lang="en-US" sz="2400" dirty="0"/>
              <a:t>Users can create or join events, both online and offline.</a:t>
            </a:r>
          </a:p>
          <a:p>
            <a:pPr algn="l" rtl="0"/>
            <a:r>
              <a:rPr lang="en-US" sz="2400" b="1" dirty="0"/>
              <a:t>Data Types: </a:t>
            </a:r>
            <a:r>
              <a:rPr lang="en-US" sz="2400" dirty="0"/>
              <a:t>Social networks collect demographics, preferences, behaviors, interactions, location data, and more.</a:t>
            </a:r>
            <a:endParaRPr lang="he-IL" sz="2400" dirty="0"/>
          </a:p>
        </p:txBody>
      </p:sp>
      <p:sp>
        <p:nvSpPr>
          <p:cNvPr id="5" name="מציין מיקום של מספר שקופית 4">
            <a:extLst>
              <a:ext uri="{FF2B5EF4-FFF2-40B4-BE49-F238E27FC236}">
                <a16:creationId xmlns:a16="http://schemas.microsoft.com/office/drawing/2014/main" id="{E6EBC26A-DF12-4376-9982-DF35D8564BE8}"/>
              </a:ext>
            </a:extLst>
          </p:cNvPr>
          <p:cNvSpPr>
            <a:spLocks noGrp="1"/>
          </p:cNvSpPr>
          <p:nvPr>
            <p:ph type="sldNum" sz="quarter" idx="12"/>
          </p:nvPr>
        </p:nvSpPr>
        <p:spPr/>
        <p:txBody>
          <a:bodyPr/>
          <a:lstStyle/>
          <a:p>
            <a:fld id="{285A8641-92CE-42F0-8269-688F160B1D81}" type="slidenum">
              <a:rPr lang="he-IL" smtClean="0"/>
              <a:t>10</a:t>
            </a:fld>
            <a:endParaRPr lang="he-IL"/>
          </a:p>
        </p:txBody>
      </p:sp>
      <p:sp>
        <p:nvSpPr>
          <p:cNvPr id="6" name="כותרת 1">
            <a:extLst>
              <a:ext uri="{FF2B5EF4-FFF2-40B4-BE49-F238E27FC236}">
                <a16:creationId xmlns:a16="http://schemas.microsoft.com/office/drawing/2014/main" id="{FD9CF993-1B5A-440E-AC81-BD34037CC1BA}"/>
              </a:ext>
            </a:extLst>
          </p:cNvPr>
          <p:cNvSpPr>
            <a:spLocks noGrp="1"/>
          </p:cNvSpPr>
          <p:nvPr>
            <p:ph type="title"/>
          </p:nvPr>
        </p:nvSpPr>
        <p:spPr>
          <a:xfrm>
            <a:off x="838200" y="365125"/>
            <a:ext cx="10515600" cy="1325563"/>
          </a:xfrm>
        </p:spPr>
        <p:txBody>
          <a:bodyPr>
            <a:normAutofit fontScale="90000"/>
          </a:bodyPr>
          <a:lstStyle/>
          <a:p>
            <a:pPr algn="ctr" rtl="0"/>
            <a:r>
              <a:rPr lang="en-US" sz="5400" b="1" u="sng" dirty="0">
                <a:solidFill>
                  <a:srgbClr val="00B0F0"/>
                </a:solidFill>
                <a:latin typeface="Corbel" panose="020B0503020204020204" pitchFamily="34" charset="0"/>
              </a:rPr>
              <a:t>Features and Data in Social Networks:</a:t>
            </a:r>
            <a:endParaRPr lang="he-IL" sz="5400" b="1" u="sng" dirty="0">
              <a:solidFill>
                <a:srgbClr val="00B0F0"/>
              </a:solidFill>
              <a:latin typeface="Corbel" panose="020B0503020204020204" pitchFamily="34" charset="0"/>
            </a:endParaRPr>
          </a:p>
        </p:txBody>
      </p:sp>
    </p:spTree>
    <p:extLst>
      <p:ext uri="{BB962C8B-B14F-4D97-AF65-F5344CB8AC3E}">
        <p14:creationId xmlns:p14="http://schemas.microsoft.com/office/powerpoint/2010/main" val="252825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1817FFE3-C594-491B-8C37-BF27A2E53F10}"/>
              </a:ext>
            </a:extLst>
          </p:cNvPr>
          <p:cNvSpPr>
            <a:spLocks noGrp="1"/>
          </p:cNvSpPr>
          <p:nvPr>
            <p:ph idx="1"/>
          </p:nvPr>
        </p:nvSpPr>
        <p:spPr/>
        <p:txBody>
          <a:bodyPr>
            <a:normAutofit/>
          </a:bodyPr>
          <a:lstStyle/>
          <a:p>
            <a:pPr marL="0" indent="0" algn="l" rtl="0">
              <a:buNone/>
            </a:pPr>
            <a:r>
              <a:rPr lang="en-US" sz="2400" b="1" dirty="0"/>
              <a:t>Examples of Social Networks:</a:t>
            </a:r>
          </a:p>
          <a:p>
            <a:pPr marL="0" indent="0" algn="l" rtl="0">
              <a:buNone/>
            </a:pPr>
            <a:r>
              <a:rPr lang="en-US" sz="2400" u="sng" dirty="0"/>
              <a:t>Facebook: </a:t>
            </a:r>
          </a:p>
          <a:p>
            <a:pPr algn="l" rtl="0"/>
            <a:r>
              <a:rPr lang="en-US" sz="2400" dirty="0"/>
              <a:t>With over 2.8 billion monthly active users. </a:t>
            </a:r>
          </a:p>
          <a:p>
            <a:pPr algn="l" rtl="0"/>
            <a:r>
              <a:rPr lang="en-US" sz="2400" dirty="0"/>
              <a:t>Facebook is a pioneer in connecting people worldwide.</a:t>
            </a:r>
          </a:p>
          <a:p>
            <a:pPr algn="l" rtl="0"/>
            <a:r>
              <a:rPr lang="en-US" sz="2400" dirty="0"/>
              <a:t>It features profiles, friend connections, posts, and media sharing.</a:t>
            </a:r>
          </a:p>
          <a:p>
            <a:pPr marL="0" indent="0" algn="l" rtl="0">
              <a:buNone/>
            </a:pPr>
            <a:r>
              <a:rPr lang="en-US" sz="2400" u="sng" dirty="0"/>
              <a:t>Twitter:</a:t>
            </a:r>
          </a:p>
          <a:p>
            <a:pPr algn="l" rtl="0"/>
            <a:r>
              <a:rPr lang="en-US" sz="2400" dirty="0"/>
              <a:t>Characterized by its short posts (tweets).</a:t>
            </a:r>
          </a:p>
          <a:p>
            <a:pPr algn="l" rtl="0"/>
            <a:r>
              <a:rPr lang="en-US" sz="2400" dirty="0"/>
              <a:t>Twitter has around 330 million monthly active users.</a:t>
            </a:r>
          </a:p>
          <a:p>
            <a:pPr algn="l" rtl="0"/>
            <a:r>
              <a:rPr lang="en-US" sz="2400" dirty="0"/>
              <a:t> It focuses on real-time updates, trends, and hashtag-driven conversations.</a:t>
            </a:r>
            <a:endParaRPr lang="he-IL" sz="2000" dirty="0">
              <a:solidFill>
                <a:schemeClr val="tx1">
                  <a:lumMod val="95000"/>
                  <a:lumOff val="5000"/>
                </a:schemeClr>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E6EBC26A-DF12-4376-9982-DF35D8564BE8}"/>
              </a:ext>
            </a:extLst>
          </p:cNvPr>
          <p:cNvSpPr>
            <a:spLocks noGrp="1"/>
          </p:cNvSpPr>
          <p:nvPr>
            <p:ph type="sldNum" sz="quarter" idx="12"/>
          </p:nvPr>
        </p:nvSpPr>
        <p:spPr/>
        <p:txBody>
          <a:bodyPr/>
          <a:lstStyle/>
          <a:p>
            <a:fld id="{285A8641-92CE-42F0-8269-688F160B1D81}" type="slidenum">
              <a:rPr lang="he-IL" smtClean="0"/>
              <a:t>11</a:t>
            </a:fld>
            <a:endParaRPr lang="he-IL"/>
          </a:p>
        </p:txBody>
      </p:sp>
      <p:sp>
        <p:nvSpPr>
          <p:cNvPr id="6" name="כותרת 1">
            <a:extLst>
              <a:ext uri="{FF2B5EF4-FFF2-40B4-BE49-F238E27FC236}">
                <a16:creationId xmlns:a16="http://schemas.microsoft.com/office/drawing/2014/main" id="{FD9CF993-1B5A-440E-AC81-BD34037CC1BA}"/>
              </a:ext>
            </a:extLst>
          </p:cNvPr>
          <p:cNvSpPr>
            <a:spLocks noGrp="1"/>
          </p:cNvSpPr>
          <p:nvPr>
            <p:ph type="title"/>
          </p:nvPr>
        </p:nvSpPr>
        <p:spPr>
          <a:xfrm>
            <a:off x="838200" y="365125"/>
            <a:ext cx="10515600" cy="1325563"/>
          </a:xfrm>
        </p:spPr>
        <p:txBody>
          <a:bodyPr>
            <a:normAutofit/>
          </a:bodyPr>
          <a:lstStyle/>
          <a:p>
            <a:pPr algn="ctr" rtl="0"/>
            <a:r>
              <a:rPr lang="en-US" sz="5400" b="1" u="sng" dirty="0">
                <a:solidFill>
                  <a:srgbClr val="00B0F0"/>
                </a:solidFill>
                <a:latin typeface="Corbel" panose="020B0503020204020204" pitchFamily="34" charset="0"/>
              </a:rPr>
              <a:t>Social Networks-</a:t>
            </a:r>
            <a:r>
              <a:rPr lang="en-US" sz="5400" b="1" u="sng" dirty="0">
                <a:solidFill>
                  <a:srgbClr val="FF66FF"/>
                </a:solidFill>
                <a:latin typeface="Corbel" panose="020B0503020204020204" pitchFamily="34" charset="0"/>
              </a:rPr>
              <a:t>Examples</a:t>
            </a:r>
            <a:endParaRPr lang="he-IL" sz="5400" b="1" u="sng" dirty="0">
              <a:solidFill>
                <a:srgbClr val="FF66FF"/>
              </a:solidFill>
              <a:latin typeface="Corbel" panose="020B0503020204020204" pitchFamily="34" charset="0"/>
            </a:endParaRPr>
          </a:p>
        </p:txBody>
      </p:sp>
    </p:spTree>
    <p:extLst>
      <p:ext uri="{BB962C8B-B14F-4D97-AF65-F5344CB8AC3E}">
        <p14:creationId xmlns:p14="http://schemas.microsoft.com/office/powerpoint/2010/main" val="133319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1817FFE3-C594-491B-8C37-BF27A2E53F10}"/>
              </a:ext>
            </a:extLst>
          </p:cNvPr>
          <p:cNvSpPr>
            <a:spLocks noGrp="1"/>
          </p:cNvSpPr>
          <p:nvPr>
            <p:ph idx="1"/>
          </p:nvPr>
        </p:nvSpPr>
        <p:spPr>
          <a:xfrm>
            <a:off x="838200" y="1825625"/>
            <a:ext cx="10515600" cy="2345159"/>
          </a:xfrm>
        </p:spPr>
        <p:txBody>
          <a:bodyPr>
            <a:normAutofit/>
          </a:bodyPr>
          <a:lstStyle/>
          <a:p>
            <a:pPr marL="0" indent="0" algn="l" rtl="0">
              <a:buNone/>
            </a:pPr>
            <a:r>
              <a:rPr lang="en-US" sz="2400" b="1" u="sng" dirty="0"/>
              <a:t>Size and Data Volume:</a:t>
            </a:r>
          </a:p>
          <a:p>
            <a:pPr marL="0" indent="0" algn="l" rtl="0">
              <a:buNone/>
            </a:pPr>
            <a:r>
              <a:rPr lang="en-US" sz="2400" b="1" dirty="0"/>
              <a:t>Facebook: </a:t>
            </a:r>
            <a:r>
              <a:rPr lang="en-US" sz="2400" dirty="0"/>
              <a:t>With billions of users, it stores vast amounts of personal information, interactions, and connections.</a:t>
            </a:r>
          </a:p>
          <a:p>
            <a:pPr marL="0" indent="0" algn="l" rtl="0">
              <a:buNone/>
            </a:pPr>
            <a:r>
              <a:rPr lang="en-US" sz="2400" b="1" dirty="0"/>
              <a:t>Twitter: </a:t>
            </a:r>
            <a:r>
              <a:rPr lang="en-US" sz="2400" dirty="0"/>
              <a:t>Generates about 6,000 tweets per second, accumulating a colossal real-time dataset.</a:t>
            </a:r>
            <a:endParaRPr lang="he-IL" sz="2000" dirty="0">
              <a:solidFill>
                <a:schemeClr val="tx1">
                  <a:lumMod val="95000"/>
                  <a:lumOff val="5000"/>
                </a:schemeClr>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E6EBC26A-DF12-4376-9982-DF35D8564BE8}"/>
              </a:ext>
            </a:extLst>
          </p:cNvPr>
          <p:cNvSpPr>
            <a:spLocks noGrp="1"/>
          </p:cNvSpPr>
          <p:nvPr>
            <p:ph type="sldNum" sz="quarter" idx="12"/>
          </p:nvPr>
        </p:nvSpPr>
        <p:spPr/>
        <p:txBody>
          <a:bodyPr/>
          <a:lstStyle/>
          <a:p>
            <a:fld id="{285A8641-92CE-42F0-8269-688F160B1D81}" type="slidenum">
              <a:rPr lang="he-IL" smtClean="0"/>
              <a:t>12</a:t>
            </a:fld>
            <a:endParaRPr lang="he-IL"/>
          </a:p>
        </p:txBody>
      </p:sp>
      <p:sp>
        <p:nvSpPr>
          <p:cNvPr id="6" name="כותרת 1">
            <a:extLst>
              <a:ext uri="{FF2B5EF4-FFF2-40B4-BE49-F238E27FC236}">
                <a16:creationId xmlns:a16="http://schemas.microsoft.com/office/drawing/2014/main" id="{FD9CF993-1B5A-440E-AC81-BD34037CC1BA}"/>
              </a:ext>
            </a:extLst>
          </p:cNvPr>
          <p:cNvSpPr>
            <a:spLocks noGrp="1"/>
          </p:cNvSpPr>
          <p:nvPr>
            <p:ph type="title"/>
          </p:nvPr>
        </p:nvSpPr>
        <p:spPr>
          <a:xfrm>
            <a:off x="838200" y="365125"/>
            <a:ext cx="10515600" cy="1325563"/>
          </a:xfrm>
        </p:spPr>
        <p:txBody>
          <a:bodyPr>
            <a:normAutofit/>
          </a:bodyPr>
          <a:lstStyle/>
          <a:p>
            <a:pPr algn="ctr" rtl="0"/>
            <a:r>
              <a:rPr lang="en-US" sz="5400" b="1" u="sng" dirty="0">
                <a:solidFill>
                  <a:srgbClr val="00B0F0"/>
                </a:solidFill>
                <a:latin typeface="Corbel" panose="020B0503020204020204" pitchFamily="34" charset="0"/>
              </a:rPr>
              <a:t>Social Networks-</a:t>
            </a:r>
            <a:r>
              <a:rPr lang="en-US" sz="5400" b="1" u="sng" dirty="0">
                <a:solidFill>
                  <a:srgbClr val="FF66FF"/>
                </a:solidFill>
                <a:latin typeface="Corbel" panose="020B0503020204020204" pitchFamily="34" charset="0"/>
              </a:rPr>
              <a:t>Examples-cont.</a:t>
            </a:r>
            <a:endParaRPr lang="he-IL" sz="5400" b="1" u="sng" dirty="0">
              <a:solidFill>
                <a:srgbClr val="FF66FF"/>
              </a:solidFill>
              <a:latin typeface="Corbel" panose="020B0503020204020204" pitchFamily="34" charset="0"/>
            </a:endParaRPr>
          </a:p>
        </p:txBody>
      </p:sp>
      <p:pic>
        <p:nvPicPr>
          <p:cNvPr id="2050" name="Picture 2" descr="Are social networks real communities? ‹ EF Academy Blog">
            <a:extLst>
              <a:ext uri="{FF2B5EF4-FFF2-40B4-BE49-F238E27FC236}">
                <a16:creationId xmlns:a16="http://schemas.microsoft.com/office/drawing/2014/main" id="{E477DA1D-AA6B-9D7F-E705-FA6DE999E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3845" y="3880185"/>
            <a:ext cx="6424309" cy="2476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16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1817FFE3-C594-491B-8C37-BF27A2E53F10}"/>
              </a:ext>
            </a:extLst>
          </p:cNvPr>
          <p:cNvSpPr>
            <a:spLocks noGrp="1"/>
          </p:cNvSpPr>
          <p:nvPr>
            <p:ph idx="1"/>
          </p:nvPr>
        </p:nvSpPr>
        <p:spPr>
          <a:xfrm>
            <a:off x="838200" y="1825625"/>
            <a:ext cx="10515600" cy="2345159"/>
          </a:xfrm>
        </p:spPr>
        <p:txBody>
          <a:bodyPr>
            <a:normAutofit fontScale="92500"/>
          </a:bodyPr>
          <a:lstStyle/>
          <a:p>
            <a:pPr marL="0" indent="0" algn="l" rtl="0">
              <a:buNone/>
            </a:pPr>
            <a:r>
              <a:rPr lang="en-US" b="1" u="sng" dirty="0"/>
              <a:t>Challenges and Opportunities:</a:t>
            </a:r>
            <a:endParaRPr lang="en-US" u="sng" dirty="0"/>
          </a:p>
          <a:p>
            <a:pPr algn="l" rtl="0"/>
            <a:r>
              <a:rPr lang="en-US" b="1" dirty="0"/>
              <a:t>Data Variety:</a:t>
            </a:r>
            <a:r>
              <a:rPr lang="en-US" dirty="0"/>
              <a:t> Diverse data types require advanced analytics.</a:t>
            </a:r>
          </a:p>
          <a:p>
            <a:pPr algn="l" rtl="0"/>
            <a:r>
              <a:rPr lang="en-US" b="1" dirty="0"/>
              <a:t>Privacy Concerns:</a:t>
            </a:r>
            <a:r>
              <a:rPr lang="en-US" dirty="0"/>
              <a:t> Balancing user data utilization and privacy protection.</a:t>
            </a:r>
          </a:p>
          <a:p>
            <a:pPr algn="l" rtl="0"/>
            <a:r>
              <a:rPr lang="en-US" b="1" dirty="0"/>
              <a:t>Information Overload:</a:t>
            </a:r>
            <a:r>
              <a:rPr lang="en-US" dirty="0"/>
              <a:t> Extracting valuable insights from vast data volumes.</a:t>
            </a:r>
          </a:p>
        </p:txBody>
      </p:sp>
      <p:sp>
        <p:nvSpPr>
          <p:cNvPr id="5" name="מציין מיקום של מספר שקופית 4">
            <a:extLst>
              <a:ext uri="{FF2B5EF4-FFF2-40B4-BE49-F238E27FC236}">
                <a16:creationId xmlns:a16="http://schemas.microsoft.com/office/drawing/2014/main" id="{E6EBC26A-DF12-4376-9982-DF35D8564BE8}"/>
              </a:ext>
            </a:extLst>
          </p:cNvPr>
          <p:cNvSpPr>
            <a:spLocks noGrp="1"/>
          </p:cNvSpPr>
          <p:nvPr>
            <p:ph type="sldNum" sz="quarter" idx="12"/>
          </p:nvPr>
        </p:nvSpPr>
        <p:spPr/>
        <p:txBody>
          <a:bodyPr/>
          <a:lstStyle/>
          <a:p>
            <a:fld id="{285A8641-92CE-42F0-8269-688F160B1D81}" type="slidenum">
              <a:rPr lang="he-IL" smtClean="0"/>
              <a:t>13</a:t>
            </a:fld>
            <a:endParaRPr lang="he-IL"/>
          </a:p>
        </p:txBody>
      </p:sp>
      <p:sp>
        <p:nvSpPr>
          <p:cNvPr id="6" name="כותרת 1">
            <a:extLst>
              <a:ext uri="{FF2B5EF4-FFF2-40B4-BE49-F238E27FC236}">
                <a16:creationId xmlns:a16="http://schemas.microsoft.com/office/drawing/2014/main" id="{FD9CF993-1B5A-440E-AC81-BD34037CC1BA}"/>
              </a:ext>
            </a:extLst>
          </p:cNvPr>
          <p:cNvSpPr>
            <a:spLocks noGrp="1"/>
          </p:cNvSpPr>
          <p:nvPr>
            <p:ph type="title"/>
          </p:nvPr>
        </p:nvSpPr>
        <p:spPr>
          <a:xfrm>
            <a:off x="838200" y="365125"/>
            <a:ext cx="10515600" cy="1325563"/>
          </a:xfrm>
        </p:spPr>
        <p:txBody>
          <a:bodyPr>
            <a:normAutofit/>
          </a:bodyPr>
          <a:lstStyle/>
          <a:p>
            <a:pPr algn="ctr" rtl="0"/>
            <a:r>
              <a:rPr lang="en-US" sz="5400" b="1" u="sng" dirty="0">
                <a:solidFill>
                  <a:srgbClr val="00B0F0"/>
                </a:solidFill>
                <a:latin typeface="Corbel" panose="020B0503020204020204" pitchFamily="34" charset="0"/>
              </a:rPr>
              <a:t>Social Networks</a:t>
            </a:r>
            <a:endParaRPr lang="he-IL" sz="5400" b="1" u="sng" dirty="0">
              <a:solidFill>
                <a:srgbClr val="FF66FF"/>
              </a:solidFill>
              <a:latin typeface="Corbel" panose="020B0503020204020204" pitchFamily="34" charset="0"/>
            </a:endParaRPr>
          </a:p>
        </p:txBody>
      </p:sp>
      <p:pic>
        <p:nvPicPr>
          <p:cNvPr id="1026" name="Picture 2" descr="What Makes Social Networking Apps Successful?">
            <a:extLst>
              <a:ext uri="{FF2B5EF4-FFF2-40B4-BE49-F238E27FC236}">
                <a16:creationId xmlns:a16="http://schemas.microsoft.com/office/drawing/2014/main" id="{604B3337-5985-C4DC-2D4C-B3CFC2989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4571" y="3885882"/>
            <a:ext cx="2829933" cy="2835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11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1817FFE3-C594-491B-8C37-BF27A2E53F10}"/>
              </a:ext>
            </a:extLst>
          </p:cNvPr>
          <p:cNvSpPr>
            <a:spLocks noGrp="1"/>
          </p:cNvSpPr>
          <p:nvPr>
            <p:ph idx="1"/>
          </p:nvPr>
        </p:nvSpPr>
        <p:spPr>
          <a:xfrm>
            <a:off x="838200" y="1825625"/>
            <a:ext cx="10515600" cy="2345159"/>
          </a:xfrm>
        </p:spPr>
        <p:txBody>
          <a:bodyPr>
            <a:normAutofit/>
          </a:bodyPr>
          <a:lstStyle/>
          <a:p>
            <a:pPr algn="l" rtl="0"/>
            <a:r>
              <a:rPr lang="en-US" dirty="0"/>
              <a:t>Label Propagation transforms limited labeled data into valuable insights.</a:t>
            </a:r>
          </a:p>
          <a:p>
            <a:pPr algn="l" rtl="0"/>
            <a:r>
              <a:rPr lang="en-US" dirty="0"/>
              <a:t>Enables accurate predictions and improved models.</a:t>
            </a:r>
          </a:p>
          <a:p>
            <a:pPr algn="l" rtl="0"/>
            <a:r>
              <a:rPr lang="en-US" dirty="0"/>
              <a:t>A powerful approach in navigating real-world data complexities.</a:t>
            </a:r>
          </a:p>
        </p:txBody>
      </p:sp>
      <p:sp>
        <p:nvSpPr>
          <p:cNvPr id="5" name="מציין מיקום של מספר שקופית 4">
            <a:extLst>
              <a:ext uri="{FF2B5EF4-FFF2-40B4-BE49-F238E27FC236}">
                <a16:creationId xmlns:a16="http://schemas.microsoft.com/office/drawing/2014/main" id="{E6EBC26A-DF12-4376-9982-DF35D8564BE8}"/>
              </a:ext>
            </a:extLst>
          </p:cNvPr>
          <p:cNvSpPr>
            <a:spLocks noGrp="1"/>
          </p:cNvSpPr>
          <p:nvPr>
            <p:ph type="sldNum" sz="quarter" idx="12"/>
          </p:nvPr>
        </p:nvSpPr>
        <p:spPr/>
        <p:txBody>
          <a:bodyPr/>
          <a:lstStyle/>
          <a:p>
            <a:fld id="{285A8641-92CE-42F0-8269-688F160B1D81}" type="slidenum">
              <a:rPr lang="he-IL" smtClean="0"/>
              <a:t>14</a:t>
            </a:fld>
            <a:endParaRPr lang="he-IL"/>
          </a:p>
        </p:txBody>
      </p:sp>
      <p:sp>
        <p:nvSpPr>
          <p:cNvPr id="6" name="כותרת 1">
            <a:extLst>
              <a:ext uri="{FF2B5EF4-FFF2-40B4-BE49-F238E27FC236}">
                <a16:creationId xmlns:a16="http://schemas.microsoft.com/office/drawing/2014/main" id="{FD9CF993-1B5A-440E-AC81-BD34037CC1BA}"/>
              </a:ext>
            </a:extLst>
          </p:cNvPr>
          <p:cNvSpPr>
            <a:spLocks noGrp="1"/>
          </p:cNvSpPr>
          <p:nvPr>
            <p:ph type="title"/>
          </p:nvPr>
        </p:nvSpPr>
        <p:spPr>
          <a:xfrm>
            <a:off x="838200" y="365125"/>
            <a:ext cx="10515600" cy="1325563"/>
          </a:xfrm>
        </p:spPr>
        <p:txBody>
          <a:bodyPr>
            <a:normAutofit/>
          </a:bodyPr>
          <a:lstStyle/>
          <a:p>
            <a:pPr algn="ctr" rtl="0"/>
            <a:r>
              <a:rPr lang="en-US" sz="5400" b="1" u="sng" dirty="0">
                <a:solidFill>
                  <a:srgbClr val="00B0F0"/>
                </a:solidFill>
                <a:latin typeface="Corbel" panose="020B0503020204020204" pitchFamily="34" charset="0"/>
              </a:rPr>
              <a:t>Label Propagation Description</a:t>
            </a:r>
            <a:endParaRPr lang="he-IL" sz="5400" b="1" u="sng" dirty="0">
              <a:solidFill>
                <a:srgbClr val="FF66FF"/>
              </a:solidFill>
              <a:latin typeface="Corbel" panose="020B0503020204020204" pitchFamily="34" charset="0"/>
            </a:endParaRPr>
          </a:p>
        </p:txBody>
      </p:sp>
      <p:pic>
        <p:nvPicPr>
          <p:cNvPr id="3075" name="Picture 3" descr="A toy example of label propagation (LP) on graphs, where the dark blue... |  Download Scientific Diagram">
            <a:extLst>
              <a:ext uri="{FF2B5EF4-FFF2-40B4-BE49-F238E27FC236}">
                <a16:creationId xmlns:a16="http://schemas.microsoft.com/office/drawing/2014/main" id="{EE5DA3BC-705D-D74F-72AC-76090D3DA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309" y="3804356"/>
            <a:ext cx="4637605" cy="2794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87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FD8853-137A-409B-AA8B-431C2D864BDA}"/>
              </a:ext>
            </a:extLst>
          </p:cNvPr>
          <p:cNvSpPr>
            <a:spLocks noGrp="1"/>
          </p:cNvSpPr>
          <p:nvPr>
            <p:ph type="title"/>
          </p:nvPr>
        </p:nvSpPr>
        <p:spPr/>
        <p:txBody>
          <a:bodyPr>
            <a:normAutofit/>
          </a:bodyPr>
          <a:lstStyle/>
          <a:p>
            <a:pPr algn="ctr" rtl="0"/>
            <a:r>
              <a:rPr lang="en-US" sz="5400" b="1" u="sng" dirty="0">
                <a:solidFill>
                  <a:srgbClr val="00B0F0"/>
                </a:solidFill>
                <a:latin typeface="Corbel" panose="020B0503020204020204" pitchFamily="34" charset="0"/>
              </a:rPr>
              <a:t>How label propagation works</a:t>
            </a:r>
            <a:endParaRPr lang="he-IL" sz="5400" b="1" u="sng" dirty="0">
              <a:solidFill>
                <a:srgbClr val="00B0F0"/>
              </a:solidFill>
              <a:latin typeface="Corbel" panose="020B0503020204020204" pitchFamily="34" charset="0"/>
            </a:endParaRPr>
          </a:p>
        </p:txBody>
      </p:sp>
      <p:sp>
        <p:nvSpPr>
          <p:cNvPr id="3" name="מציין מיקום תוכן 2">
            <a:extLst>
              <a:ext uri="{FF2B5EF4-FFF2-40B4-BE49-F238E27FC236}">
                <a16:creationId xmlns:a16="http://schemas.microsoft.com/office/drawing/2014/main" id="{5B3BBA72-7D09-42E2-942A-BAA4F0A757A7}"/>
              </a:ext>
            </a:extLst>
          </p:cNvPr>
          <p:cNvSpPr>
            <a:spLocks noGrp="1"/>
          </p:cNvSpPr>
          <p:nvPr>
            <p:ph idx="1"/>
          </p:nvPr>
        </p:nvSpPr>
        <p:spPr>
          <a:xfrm>
            <a:off x="838199" y="1513734"/>
            <a:ext cx="10178846" cy="1425410"/>
          </a:xfrm>
        </p:spPr>
        <p:txBody>
          <a:bodyPr>
            <a:normAutofit/>
          </a:bodyPr>
          <a:lstStyle/>
          <a:p>
            <a:pPr algn="l" rtl="0"/>
            <a:r>
              <a:rPr lang="en-US" dirty="0"/>
              <a:t>Label Propagation – semi-supervised method works on graph G=(V,E) – graph that shows the connections between nodes (people) by using edges (connections between them).</a:t>
            </a:r>
            <a:endParaRPr lang="he-IL" dirty="0"/>
          </a:p>
        </p:txBody>
      </p:sp>
      <p:sp>
        <p:nvSpPr>
          <p:cNvPr id="5" name="מציין מיקום של מספר שקופית 4">
            <a:extLst>
              <a:ext uri="{FF2B5EF4-FFF2-40B4-BE49-F238E27FC236}">
                <a16:creationId xmlns:a16="http://schemas.microsoft.com/office/drawing/2014/main" id="{2A54BF68-76C8-47F6-93F3-232AAA498049}"/>
              </a:ext>
            </a:extLst>
          </p:cNvPr>
          <p:cNvSpPr>
            <a:spLocks noGrp="1"/>
          </p:cNvSpPr>
          <p:nvPr>
            <p:ph type="sldNum" sz="quarter" idx="12"/>
          </p:nvPr>
        </p:nvSpPr>
        <p:spPr/>
        <p:txBody>
          <a:bodyPr/>
          <a:lstStyle/>
          <a:p>
            <a:fld id="{285A8641-92CE-42F0-8269-688F160B1D81}" type="slidenum">
              <a:rPr lang="he-IL" smtClean="0"/>
              <a:t>15</a:t>
            </a:fld>
            <a:endParaRPr lang="he-IL"/>
          </a:p>
        </p:txBody>
      </p:sp>
      <p:pic>
        <p:nvPicPr>
          <p:cNvPr id="10242" name="Picture 2" descr="Label Propagation Demystified. A simple introduction to graph-based… | by  Vijini Mallawaarachchi | Towards Data Science">
            <a:extLst>
              <a:ext uri="{FF2B5EF4-FFF2-40B4-BE49-F238E27FC236}">
                <a16:creationId xmlns:a16="http://schemas.microsoft.com/office/drawing/2014/main" id="{823F5451-295B-AA8B-C98F-F63C48426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5123" y="2939144"/>
            <a:ext cx="6939970" cy="3458996"/>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3266500E-471D-939B-C30F-7DF16471FDDB}"/>
              </a:ext>
            </a:extLst>
          </p:cNvPr>
          <p:cNvPicPr>
            <a:picLocks noChangeAspect="1"/>
          </p:cNvPicPr>
          <p:nvPr/>
        </p:nvPicPr>
        <p:blipFill>
          <a:blip r:embed="rId3"/>
          <a:stretch>
            <a:fillRect/>
          </a:stretch>
        </p:blipFill>
        <p:spPr>
          <a:xfrm>
            <a:off x="129425" y="3427781"/>
            <a:ext cx="3665828" cy="2439931"/>
          </a:xfrm>
          <a:prstGeom prst="rect">
            <a:avLst/>
          </a:prstGeom>
        </p:spPr>
      </p:pic>
      <p:cxnSp>
        <p:nvCxnSpPr>
          <p:cNvPr id="7" name="מחבר חץ ישר 6">
            <a:extLst>
              <a:ext uri="{FF2B5EF4-FFF2-40B4-BE49-F238E27FC236}">
                <a16:creationId xmlns:a16="http://schemas.microsoft.com/office/drawing/2014/main" id="{BBB1635C-4BFE-0AB7-4C5E-08A3AB457883}"/>
              </a:ext>
            </a:extLst>
          </p:cNvPr>
          <p:cNvCxnSpPr>
            <a:cxnSpLocks/>
          </p:cNvCxnSpPr>
          <p:nvPr/>
        </p:nvCxnSpPr>
        <p:spPr>
          <a:xfrm>
            <a:off x="3921551" y="4647746"/>
            <a:ext cx="942680" cy="0"/>
          </a:xfrm>
          <a:prstGeom prst="straightConnector1">
            <a:avLst/>
          </a:prstGeom>
          <a:ln w="76200">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0152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FD8853-137A-409B-AA8B-431C2D864BDA}"/>
              </a:ext>
            </a:extLst>
          </p:cNvPr>
          <p:cNvSpPr>
            <a:spLocks noGrp="1"/>
          </p:cNvSpPr>
          <p:nvPr>
            <p:ph type="title"/>
          </p:nvPr>
        </p:nvSpPr>
        <p:spPr/>
        <p:txBody>
          <a:bodyPr>
            <a:normAutofit fontScale="90000"/>
          </a:bodyPr>
          <a:lstStyle/>
          <a:p>
            <a:pPr algn="ctr" rtl="0"/>
            <a:r>
              <a:rPr lang="en-US" sz="5400" b="1" u="sng" dirty="0">
                <a:solidFill>
                  <a:srgbClr val="00B0F0"/>
                </a:solidFill>
                <a:latin typeface="Corbel" panose="020B0503020204020204" pitchFamily="34" charset="0"/>
              </a:rPr>
              <a:t>How label propagation works-cont.</a:t>
            </a:r>
            <a:endParaRPr lang="he-IL" sz="5400" b="1" u="sng" dirty="0">
              <a:solidFill>
                <a:srgbClr val="00B0F0"/>
              </a:solidFill>
              <a:latin typeface="Corbel" panose="020B0503020204020204" pitchFamily="34" charset="0"/>
            </a:endParaRPr>
          </a:p>
        </p:txBody>
      </p:sp>
      <p:sp>
        <p:nvSpPr>
          <p:cNvPr id="3" name="מציין מיקום תוכן 2">
            <a:extLst>
              <a:ext uri="{FF2B5EF4-FFF2-40B4-BE49-F238E27FC236}">
                <a16:creationId xmlns:a16="http://schemas.microsoft.com/office/drawing/2014/main" id="{5B3BBA72-7D09-42E2-942A-BAA4F0A757A7}"/>
              </a:ext>
            </a:extLst>
          </p:cNvPr>
          <p:cNvSpPr>
            <a:spLocks noGrp="1"/>
          </p:cNvSpPr>
          <p:nvPr>
            <p:ph idx="1"/>
          </p:nvPr>
        </p:nvSpPr>
        <p:spPr>
          <a:xfrm>
            <a:off x="838200" y="1690688"/>
            <a:ext cx="10178846" cy="4131614"/>
          </a:xfrm>
        </p:spPr>
        <p:txBody>
          <a:bodyPr>
            <a:normAutofit/>
          </a:bodyPr>
          <a:lstStyle/>
          <a:p>
            <a:pPr marL="0" indent="0" algn="l" rtl="0">
              <a:buNone/>
            </a:pPr>
            <a:r>
              <a:rPr lang="en-US" dirty="0">
                <a:solidFill>
                  <a:srgbClr val="009900"/>
                </a:solidFill>
              </a:rPr>
              <a:t>We use 3 different classifiers:</a:t>
            </a:r>
          </a:p>
          <a:p>
            <a:pPr algn="l" rtl="0"/>
            <a:r>
              <a:rPr lang="en-US" dirty="0"/>
              <a:t>Local classifier- This is a local learned model, predicts node label based on node attributes. No network information.</a:t>
            </a:r>
          </a:p>
          <a:p>
            <a:pPr algn="l" rtl="0"/>
            <a:r>
              <a:rPr lang="en-US" dirty="0"/>
              <a:t>Relational classifier – Takes into account labels and attributes of node neighbors. Uses neighborhood  network information.</a:t>
            </a:r>
          </a:p>
          <a:p>
            <a:pPr algn="l" rtl="0"/>
            <a:r>
              <a:rPr lang="en-US" dirty="0">
                <a:solidFill>
                  <a:srgbClr val="000000"/>
                </a:solidFill>
                <a:latin typeface="inherit"/>
              </a:rPr>
              <a:t>C</a:t>
            </a:r>
            <a:r>
              <a:rPr lang="en-US" b="0" i="0" dirty="0">
                <a:solidFill>
                  <a:srgbClr val="000000"/>
                </a:solidFill>
                <a:effectLst/>
                <a:latin typeface="inherit"/>
              </a:rPr>
              <a:t>ollective classifier- </a:t>
            </a:r>
            <a:r>
              <a:rPr lang="en-US" b="0" i="0" dirty="0">
                <a:solidFill>
                  <a:srgbClr val="313338"/>
                </a:solidFill>
                <a:effectLst/>
                <a:latin typeface="gg sans"/>
              </a:rPr>
              <a:t>estimates unknown values together applying relational classifier iteratively. strongly depends on network structure</a:t>
            </a:r>
            <a:endParaRPr lang="en-US" b="0" i="0" dirty="0">
              <a:solidFill>
                <a:srgbClr val="000000"/>
              </a:solidFill>
              <a:effectLst/>
              <a:latin typeface="inherit"/>
            </a:endParaRPr>
          </a:p>
          <a:p>
            <a:pPr marL="0" indent="0" algn="l" rtl="0">
              <a:buNone/>
            </a:pPr>
            <a:endParaRPr lang="he-IL" dirty="0"/>
          </a:p>
        </p:txBody>
      </p:sp>
      <p:sp>
        <p:nvSpPr>
          <p:cNvPr id="5" name="מציין מיקום של מספר שקופית 4">
            <a:extLst>
              <a:ext uri="{FF2B5EF4-FFF2-40B4-BE49-F238E27FC236}">
                <a16:creationId xmlns:a16="http://schemas.microsoft.com/office/drawing/2014/main" id="{2A54BF68-76C8-47F6-93F3-232AAA498049}"/>
              </a:ext>
            </a:extLst>
          </p:cNvPr>
          <p:cNvSpPr>
            <a:spLocks noGrp="1"/>
          </p:cNvSpPr>
          <p:nvPr>
            <p:ph type="sldNum" sz="quarter" idx="12"/>
          </p:nvPr>
        </p:nvSpPr>
        <p:spPr/>
        <p:txBody>
          <a:bodyPr/>
          <a:lstStyle/>
          <a:p>
            <a:fld id="{285A8641-92CE-42F0-8269-688F160B1D81}" type="slidenum">
              <a:rPr lang="he-IL" smtClean="0"/>
              <a:t>16</a:t>
            </a:fld>
            <a:endParaRPr lang="he-IL"/>
          </a:p>
        </p:txBody>
      </p:sp>
      <p:pic>
        <p:nvPicPr>
          <p:cNvPr id="6" name="תמונה 5" descr="תמונה שמכילה שעון, עיגול, עיצוב&#10;&#10;התיאור נוצר באופן אוטומטי">
            <a:extLst>
              <a:ext uri="{FF2B5EF4-FFF2-40B4-BE49-F238E27FC236}">
                <a16:creationId xmlns:a16="http://schemas.microsoft.com/office/drawing/2014/main" id="{C27B1395-828E-517A-4599-84ED6D99CE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749" y="4715694"/>
            <a:ext cx="1984888" cy="1911248"/>
          </a:xfrm>
          <a:prstGeom prst="rect">
            <a:avLst/>
          </a:prstGeom>
        </p:spPr>
      </p:pic>
      <p:sp>
        <p:nvSpPr>
          <p:cNvPr id="7" name="בועת דיבור: אליפסה 6">
            <a:extLst>
              <a:ext uri="{FF2B5EF4-FFF2-40B4-BE49-F238E27FC236}">
                <a16:creationId xmlns:a16="http://schemas.microsoft.com/office/drawing/2014/main" id="{0D798C4D-A496-D55F-FFBB-73517746BA48}"/>
              </a:ext>
            </a:extLst>
          </p:cNvPr>
          <p:cNvSpPr/>
          <p:nvPr/>
        </p:nvSpPr>
        <p:spPr>
          <a:xfrm>
            <a:off x="8028393" y="5538084"/>
            <a:ext cx="1671484" cy="954791"/>
          </a:xfrm>
          <a:prstGeom prst="wedgeEllipseCallout">
            <a:avLst>
              <a:gd name="adj1" fmla="val 67712"/>
              <a:gd name="adj2" fmla="val -1846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Relational Classifier case</a:t>
            </a:r>
            <a:endParaRPr lang="en-IL" dirty="0"/>
          </a:p>
        </p:txBody>
      </p:sp>
    </p:spTree>
    <p:extLst>
      <p:ext uri="{BB962C8B-B14F-4D97-AF65-F5344CB8AC3E}">
        <p14:creationId xmlns:p14="http://schemas.microsoft.com/office/powerpoint/2010/main" val="200114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randombar(horizontal)">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randombar(horizontal)">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FD8853-137A-409B-AA8B-431C2D864BDA}"/>
              </a:ext>
            </a:extLst>
          </p:cNvPr>
          <p:cNvSpPr>
            <a:spLocks noGrp="1"/>
          </p:cNvSpPr>
          <p:nvPr>
            <p:ph type="title"/>
          </p:nvPr>
        </p:nvSpPr>
        <p:spPr/>
        <p:txBody>
          <a:bodyPr>
            <a:normAutofit/>
          </a:bodyPr>
          <a:lstStyle/>
          <a:p>
            <a:pPr algn="ctr" rtl="0"/>
            <a:r>
              <a:rPr lang="en-US" sz="5400" b="1" u="sng" dirty="0">
                <a:solidFill>
                  <a:srgbClr val="00B0F0"/>
                </a:solidFill>
                <a:latin typeface="Corbel" panose="020B0503020204020204" pitchFamily="34" charset="0"/>
              </a:rPr>
              <a:t>Label Propagation – Algorithm </a:t>
            </a:r>
            <a:endParaRPr lang="he-IL" sz="5400"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2A54BF68-76C8-47F6-93F3-232AAA498049}"/>
              </a:ext>
            </a:extLst>
          </p:cNvPr>
          <p:cNvSpPr>
            <a:spLocks noGrp="1"/>
          </p:cNvSpPr>
          <p:nvPr>
            <p:ph type="sldNum" sz="quarter" idx="12"/>
          </p:nvPr>
        </p:nvSpPr>
        <p:spPr/>
        <p:txBody>
          <a:bodyPr/>
          <a:lstStyle/>
          <a:p>
            <a:fld id="{285A8641-92CE-42F0-8269-688F160B1D81}" type="slidenum">
              <a:rPr lang="he-IL" smtClean="0"/>
              <a:t>17</a:t>
            </a:fld>
            <a:endParaRPr lang="he-IL"/>
          </a:p>
        </p:txBody>
      </p:sp>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DCEA461D-70F7-4D0D-9EF3-511E62556CD5}"/>
                  </a:ext>
                </a:extLst>
              </p:cNvPr>
              <p:cNvSpPr txBox="1"/>
              <p:nvPr/>
            </p:nvSpPr>
            <p:spPr>
              <a:xfrm>
                <a:off x="838199" y="1690688"/>
                <a:ext cx="10302552" cy="3600986"/>
              </a:xfrm>
              <a:prstGeom prst="rect">
                <a:avLst/>
              </a:prstGeom>
              <a:noFill/>
            </p:spPr>
            <p:txBody>
              <a:bodyPr wrap="square" rtlCol="1">
                <a:spAutoFit/>
              </a:bodyPr>
              <a:lstStyle/>
              <a:p>
                <a:pPr marL="342900" indent="-342900" algn="l" rtl="0">
                  <a:buFont typeface="Arial" panose="020B0604020202020204" pitchFamily="34" charset="0"/>
                  <a:buChar char="•"/>
                </a:pPr>
                <a:r>
                  <a:rPr lang="en-US" sz="2200" dirty="0">
                    <a:latin typeface="Corbel" panose="020B0503020204020204" pitchFamily="34" charset="0"/>
                  </a:rPr>
                  <a:t>Graph-based semi-supervised learning</a:t>
                </a:r>
              </a:p>
              <a:p>
                <a:pPr marL="342900" indent="-342900" algn="l" rtl="0">
                  <a:buFont typeface="Arial" panose="020B0604020202020204" pitchFamily="34" charset="0"/>
                  <a:buChar char="•"/>
                </a:pPr>
                <a:r>
                  <a:rPr lang="en-US" sz="2200" dirty="0">
                    <a:latin typeface="Corbel" panose="020B0503020204020204" pitchFamily="34" charset="0"/>
                  </a:rPr>
                  <a:t>Given partially labeled dataset</a:t>
                </a:r>
              </a:p>
              <a:p>
                <a:pPr marL="342900" indent="-342900" algn="l" rtl="0">
                  <a:buFont typeface="Arial" panose="020B0604020202020204" pitchFamily="34" charset="0"/>
                  <a:buChar char="•"/>
                </a:pPr>
                <a:r>
                  <a:rPr lang="en-US" sz="2200" dirty="0">
                    <a:latin typeface="Corbel" panose="020B0503020204020204" pitchFamily="34" charset="0"/>
                  </a:rPr>
                  <a:t>Data</a:t>
                </a:r>
                <a14:m>
                  <m:oMath xmlns:m="http://schemas.openxmlformats.org/officeDocument/2006/math">
                    <m:r>
                      <a:rPr lang="he-IL" sz="2200" b="0" i="1" smtClean="0">
                        <a:latin typeface="Cambria Math" panose="02040503050406030204" pitchFamily="18" charset="0"/>
                      </a:rPr>
                      <m:t> </m:t>
                    </m:r>
                    <m:r>
                      <a:rPr lang="en-US" sz="2200" b="0" i="1" smtClean="0">
                        <a:latin typeface="Cambria Math" panose="02040503050406030204" pitchFamily="18" charset="0"/>
                      </a:rPr>
                      <m:t>𝑋</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𝑙</m:t>
                        </m:r>
                      </m:sub>
                    </m:sSub>
                    <m:r>
                      <a:rPr lang="en-US" sz="2200" b="0" i="1" smtClean="0">
                        <a:latin typeface="Cambria Math" panose="02040503050406030204" pitchFamily="18" charset="0"/>
                        <a:ea typeface="Cambria Math" panose="02040503050406030204" pitchFamily="18" charset="0"/>
                      </a:rPr>
                      <m:t>∪</m:t>
                    </m:r>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𝑋</m:t>
                        </m:r>
                      </m:e>
                      <m:sub>
                        <m:r>
                          <a:rPr lang="en-US" sz="2200" b="0" i="1" smtClean="0">
                            <a:latin typeface="Cambria Math" panose="02040503050406030204" pitchFamily="18" charset="0"/>
                          </a:rPr>
                          <m:t>𝑢</m:t>
                        </m:r>
                      </m:sub>
                    </m:sSub>
                    <m:r>
                      <a:rPr lang="en-US" sz="2200" b="0" i="0" smtClean="0">
                        <a:latin typeface="Cambria Math" panose="02040503050406030204" pitchFamily="18" charset="0"/>
                      </a:rPr>
                      <m:t>→</m:t>
                    </m:r>
                    <m:r>
                      <m:rPr>
                        <m:sty m:val="p"/>
                      </m:rPr>
                      <a:rPr lang="en-US" sz="2200" b="0" i="0" smtClean="0">
                        <a:latin typeface="Cambria Math" panose="02040503050406030204" pitchFamily="18" charset="0"/>
                      </a:rPr>
                      <m:t>l</m:t>
                    </m:r>
                    <m:r>
                      <a:rPr lang="en-US" sz="2200" b="0" i="0" smtClean="0">
                        <a:latin typeface="Cambria Math" panose="02040503050406030204" pitchFamily="18" charset="0"/>
                      </a:rPr>
                      <m:t>=</m:t>
                    </m:r>
                    <m:r>
                      <m:rPr>
                        <m:sty m:val="p"/>
                      </m:rPr>
                      <a:rPr lang="en-US" sz="2200" b="0" i="0" smtClean="0">
                        <a:latin typeface="Cambria Math" panose="02040503050406030204" pitchFamily="18" charset="0"/>
                      </a:rPr>
                      <m:t>labeled</m:t>
                    </m:r>
                    <m:r>
                      <a:rPr lang="en-US" sz="2200" b="0" i="0" smtClean="0">
                        <a:latin typeface="Cambria Math" panose="02040503050406030204" pitchFamily="18" charset="0"/>
                      </a:rPr>
                      <m:t> | </m:t>
                    </m:r>
                    <m:r>
                      <m:rPr>
                        <m:sty m:val="p"/>
                      </m:rPr>
                      <a:rPr lang="en-US" sz="2200" b="0" i="0" smtClean="0">
                        <a:latin typeface="Cambria Math" panose="02040503050406030204" pitchFamily="18" charset="0"/>
                      </a:rPr>
                      <m:t>u</m:t>
                    </m:r>
                    <m:r>
                      <a:rPr lang="en-US" sz="2200" b="0" i="0" smtClean="0">
                        <a:latin typeface="Cambria Math" panose="02040503050406030204" pitchFamily="18" charset="0"/>
                      </a:rPr>
                      <m:t>=</m:t>
                    </m:r>
                    <m:r>
                      <m:rPr>
                        <m:sty m:val="p"/>
                      </m:rPr>
                      <a:rPr lang="en-US" sz="2200" b="0" i="0" smtClean="0">
                        <a:latin typeface="Cambria Math" panose="02040503050406030204" pitchFamily="18" charset="0"/>
                      </a:rPr>
                      <m:t>unlabeled</m:t>
                    </m:r>
                  </m:oMath>
                </a14:m>
                <a:endParaRPr lang="en-US" sz="2200" b="0" dirty="0"/>
              </a:p>
              <a:p>
                <a:pPr algn="l" rtl="0"/>
                <a:r>
                  <a:rPr lang="en-US" sz="2200" dirty="0">
                    <a:latin typeface="Corbel" panose="020B0503020204020204" pitchFamily="34" charset="0"/>
                  </a:rPr>
                  <a:t> 	-small set of labeled data </a:t>
                </a:r>
                <a14:m>
                  <m:oMath xmlns:m="http://schemas.openxmlformats.org/officeDocument/2006/math">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𝑙</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𝑋</m:t>
                        </m:r>
                      </m:e>
                      <m:sub>
                        <m:r>
                          <a:rPr lang="en-US" sz="2200" b="0" i="1" smtClean="0">
                            <a:latin typeface="Cambria Math" panose="02040503050406030204" pitchFamily="18" charset="0"/>
                            <a:ea typeface="Cambria Math" panose="02040503050406030204" pitchFamily="18" charset="0"/>
                          </a:rPr>
                          <m:t>𝑢</m:t>
                        </m:r>
                      </m:sub>
                    </m:sSub>
                    <m:r>
                      <a:rPr lang="en-US" sz="2200" b="0" i="1" smtClean="0">
                        <a:latin typeface="Cambria Math" panose="02040503050406030204" pitchFamily="18" charset="0"/>
                        <a:ea typeface="Cambria Math" panose="02040503050406030204" pitchFamily="18" charset="0"/>
                      </a:rPr>
                      <m:t>)</m:t>
                    </m:r>
                  </m:oMath>
                </a14:m>
                <a:endParaRPr lang="en-US" sz="2200" dirty="0">
                  <a:latin typeface="Corbel" panose="020B0503020204020204" pitchFamily="34" charset="0"/>
                </a:endParaRPr>
              </a:p>
              <a:p>
                <a:pPr algn="l" rtl="0"/>
                <a:r>
                  <a:rPr lang="en-US" sz="2200" dirty="0">
                    <a:latin typeface="Corbel" panose="020B0503020204020204" pitchFamily="34" charset="0"/>
                  </a:rPr>
                  <a:t>	- large set of unlabeled data </a:t>
                </a:r>
                <a14:m>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𝑋</m:t>
                        </m:r>
                      </m:e>
                      <m:sub>
                        <m:r>
                          <a:rPr lang="en-US" sz="2200" i="1">
                            <a:latin typeface="Cambria Math" panose="02040503050406030204" pitchFamily="18" charset="0"/>
                            <a:ea typeface="Cambria Math" panose="02040503050406030204" pitchFamily="18" charset="0"/>
                          </a:rPr>
                          <m:t>𝑢</m:t>
                        </m:r>
                      </m:sub>
                    </m:sSub>
                  </m:oMath>
                </a14:m>
                <a:endParaRPr lang="en-US" sz="2200" dirty="0">
                  <a:latin typeface="Corbel" panose="020B0503020204020204" pitchFamily="34" charset="0"/>
                </a:endParaRPr>
              </a:p>
              <a:p>
                <a:pPr marL="342900" indent="-342900" algn="l" rtl="0">
                  <a:buFont typeface="Arial" panose="020B0604020202020204" pitchFamily="34" charset="0"/>
                  <a:buChar char="•"/>
                </a:pPr>
                <a:r>
                  <a:rPr lang="en-US" sz="2400" dirty="0">
                    <a:solidFill>
                      <a:srgbClr val="313338"/>
                    </a:solidFill>
                    <a:latin typeface="gg sans"/>
                  </a:rPr>
                  <a:t>similarity graph over data points G(V,E) , where every vertex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𝑖</m:t>
                        </m:r>
                      </m:sub>
                    </m:sSub>
                  </m:oMath>
                </a14:m>
                <a:r>
                  <a:rPr lang="en-US" sz="2400" dirty="0">
                    <a:solidFill>
                      <a:srgbClr val="313338"/>
                    </a:solidFill>
                    <a:latin typeface="gg sans"/>
                  </a:rPr>
                  <a:t> corresponds to a data point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𝑖</m:t>
                        </m:r>
                      </m:sub>
                    </m:sSub>
                  </m:oMath>
                </a14:m>
                <a:endParaRPr lang="en-US" sz="2200" dirty="0">
                  <a:latin typeface="Corbel" panose="020B0503020204020204" pitchFamily="34" charset="0"/>
                </a:endParaRPr>
              </a:p>
              <a:p>
                <a:pPr marL="342900" indent="-342900" algn="l" rtl="0">
                  <a:buFont typeface="Arial" panose="020B0604020202020204" pitchFamily="34" charset="0"/>
                  <a:buChar char="•"/>
                </a:pPr>
                <a:r>
                  <a:rPr lang="en-US" sz="2400" dirty="0">
                    <a:solidFill>
                      <a:srgbClr val="313338"/>
                    </a:solidFill>
                    <a:latin typeface="gg sans"/>
                  </a:rPr>
                  <a:t>Transudative learning: learn a function that predicts labels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𝑢</m:t>
                        </m:r>
                      </m:sub>
                    </m:sSub>
                  </m:oMath>
                </a14:m>
                <a:r>
                  <a:rPr lang="en-US" sz="2400" dirty="0">
                    <a:solidFill>
                      <a:srgbClr val="313338"/>
                    </a:solidFill>
                    <a:latin typeface="gg sans"/>
                  </a:rPr>
                  <a:t> for the unlabeled input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𝑢</m:t>
                        </m:r>
                      </m:sub>
                    </m:sSub>
                  </m:oMath>
                </a14:m>
                <a:endParaRPr lang="en-US" sz="2200" dirty="0">
                  <a:latin typeface="Corbel" panose="020B0503020204020204" pitchFamily="34" charset="0"/>
                </a:endParaRPr>
              </a:p>
              <a:p>
                <a:pPr marL="342900" indent="-342900" algn="l" rtl="0">
                  <a:buFont typeface="Arial" panose="020B0604020202020204" pitchFamily="34" charset="0"/>
                  <a:buChar char="•"/>
                </a:pPr>
                <a:endParaRPr lang="en-US" sz="2200" dirty="0">
                  <a:latin typeface="Corbel" panose="020B0503020204020204" pitchFamily="34" charset="0"/>
                </a:endParaRPr>
              </a:p>
            </p:txBody>
          </p:sp>
        </mc:Choice>
        <mc:Fallback xmlns="">
          <p:sp>
            <p:nvSpPr>
              <p:cNvPr id="9" name="תיבת טקסט 8">
                <a:extLst>
                  <a:ext uri="{FF2B5EF4-FFF2-40B4-BE49-F238E27FC236}">
                    <a16:creationId xmlns:a16="http://schemas.microsoft.com/office/drawing/2014/main" id="{DCEA461D-70F7-4D0D-9EF3-511E62556CD5}"/>
                  </a:ext>
                </a:extLst>
              </p:cNvPr>
              <p:cNvSpPr txBox="1">
                <a:spLocks noRot="1" noChangeAspect="1" noMove="1" noResize="1" noEditPoints="1" noAdjustHandles="1" noChangeArrowheads="1" noChangeShapeType="1" noTextEdit="1"/>
              </p:cNvSpPr>
              <p:nvPr/>
            </p:nvSpPr>
            <p:spPr>
              <a:xfrm>
                <a:off x="838199" y="1690688"/>
                <a:ext cx="10302552" cy="3600986"/>
              </a:xfrm>
              <a:prstGeom prst="rect">
                <a:avLst/>
              </a:prstGeom>
              <a:blipFill>
                <a:blip r:embed="rId2"/>
                <a:stretch>
                  <a:fillRect l="-769" t="-1015" r="-1242"/>
                </a:stretch>
              </a:blipFill>
            </p:spPr>
            <p:txBody>
              <a:bodyPr/>
              <a:lstStyle/>
              <a:p>
                <a:r>
                  <a:rPr lang="en-IL">
                    <a:noFill/>
                  </a:rPr>
                  <a:t> </a:t>
                </a:r>
              </a:p>
            </p:txBody>
          </p:sp>
        </mc:Fallback>
      </mc:AlternateContent>
      <p:pic>
        <p:nvPicPr>
          <p:cNvPr id="11266" name="Picture 2" descr="Label Propagation Demystified. A simple introduction to graph-based… | by  Vijini Mallawaarachchi | Towards Data Science">
            <a:extLst>
              <a:ext uri="{FF2B5EF4-FFF2-40B4-BE49-F238E27FC236}">
                <a16:creationId xmlns:a16="http://schemas.microsoft.com/office/drawing/2014/main" id="{19E730A3-BC55-EABD-D31A-D6E51FAD7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934" y="4560661"/>
            <a:ext cx="2600131" cy="197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087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FD8853-137A-409B-AA8B-431C2D864BDA}"/>
              </a:ext>
            </a:extLst>
          </p:cNvPr>
          <p:cNvSpPr>
            <a:spLocks noGrp="1"/>
          </p:cNvSpPr>
          <p:nvPr>
            <p:ph type="title"/>
          </p:nvPr>
        </p:nvSpPr>
        <p:spPr/>
        <p:txBody>
          <a:bodyPr>
            <a:normAutofit fontScale="90000"/>
          </a:bodyPr>
          <a:lstStyle/>
          <a:p>
            <a:pPr algn="ctr" rtl="0"/>
            <a:r>
              <a:rPr lang="en-US" sz="5400" b="1" u="sng" dirty="0">
                <a:solidFill>
                  <a:srgbClr val="00B0F0"/>
                </a:solidFill>
                <a:latin typeface="Corbel" panose="020B0503020204020204" pitchFamily="34" charset="0"/>
              </a:rPr>
              <a:t>Label Propagation – Random Walk method </a:t>
            </a:r>
            <a:endParaRPr lang="he-IL" sz="5400"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2A54BF68-76C8-47F6-93F3-232AAA498049}"/>
              </a:ext>
            </a:extLst>
          </p:cNvPr>
          <p:cNvSpPr>
            <a:spLocks noGrp="1"/>
          </p:cNvSpPr>
          <p:nvPr>
            <p:ph type="sldNum" sz="quarter" idx="12"/>
          </p:nvPr>
        </p:nvSpPr>
        <p:spPr/>
        <p:txBody>
          <a:bodyPr/>
          <a:lstStyle/>
          <a:p>
            <a:fld id="{285A8641-92CE-42F0-8269-688F160B1D81}" type="slidenum">
              <a:rPr lang="he-IL" smtClean="0"/>
              <a:t>18</a:t>
            </a:fld>
            <a:endParaRPr lang="he-IL"/>
          </a:p>
        </p:txBody>
      </p:sp>
      <p:sp>
        <p:nvSpPr>
          <p:cNvPr id="9" name="תיבת טקסט 8">
            <a:extLst>
              <a:ext uri="{FF2B5EF4-FFF2-40B4-BE49-F238E27FC236}">
                <a16:creationId xmlns:a16="http://schemas.microsoft.com/office/drawing/2014/main" id="{DCEA461D-70F7-4D0D-9EF3-511E62556CD5}"/>
              </a:ext>
            </a:extLst>
          </p:cNvPr>
          <p:cNvSpPr txBox="1"/>
          <p:nvPr/>
        </p:nvSpPr>
        <p:spPr>
          <a:xfrm>
            <a:off x="838199" y="1690688"/>
            <a:ext cx="10302552" cy="3785652"/>
          </a:xfrm>
          <a:prstGeom prst="rect">
            <a:avLst/>
          </a:prstGeom>
          <a:noFill/>
        </p:spPr>
        <p:txBody>
          <a:bodyPr wrap="square" rtlCol="1">
            <a:spAutoFit/>
          </a:bodyPr>
          <a:lstStyle/>
          <a:p>
            <a:pPr algn="l" rtl="0"/>
            <a:r>
              <a:rPr lang="en-US" sz="2400" dirty="0">
                <a:solidFill>
                  <a:srgbClr val="202124"/>
                </a:solidFill>
                <a:latin typeface="Google Sans"/>
              </a:rPr>
              <a:t>For the execution of label propagation, we will need an intuitive implementation:</a:t>
            </a:r>
          </a:p>
          <a:p>
            <a:pPr algn="l" rtl="0"/>
            <a:endParaRPr lang="en-US" sz="2400" b="0" i="0" dirty="0">
              <a:solidFill>
                <a:srgbClr val="202124"/>
              </a:solidFill>
              <a:effectLst/>
              <a:latin typeface="Google Sans"/>
            </a:endParaRPr>
          </a:p>
          <a:p>
            <a:pPr algn="l" rtl="0"/>
            <a:r>
              <a:rPr lang="en-US" sz="2400" b="1" u="sng" dirty="0">
                <a:solidFill>
                  <a:srgbClr val="202124"/>
                </a:solidFill>
                <a:latin typeface="Google Sans"/>
              </a:rPr>
              <a:t>Random walk:</a:t>
            </a:r>
          </a:p>
          <a:p>
            <a:pPr marL="342900" indent="-342900" algn="l" rtl="0">
              <a:buFont typeface="Arial" panose="020B0604020202020204" pitchFamily="34" charset="0"/>
              <a:buChar char="•"/>
            </a:pPr>
            <a:r>
              <a:rPr lang="en-US" sz="2400" dirty="0"/>
              <a:t>Simulates information diffusion in graphs.</a:t>
            </a:r>
          </a:p>
          <a:p>
            <a:pPr marL="342900" indent="-342900" algn="l" rtl="0">
              <a:buFont typeface="Arial" panose="020B0604020202020204" pitchFamily="34" charset="0"/>
              <a:buChar char="•"/>
            </a:pPr>
            <a:r>
              <a:rPr lang="en-US" sz="2400" dirty="0"/>
              <a:t>Nodes with alike labels tend to connect. </a:t>
            </a:r>
          </a:p>
          <a:p>
            <a:pPr marL="342900" indent="-342900" algn="l" rtl="0">
              <a:buFont typeface="Arial" panose="020B0604020202020204" pitchFamily="34" charset="0"/>
              <a:buChar char="•"/>
            </a:pPr>
            <a:r>
              <a:rPr lang="en-US" sz="2400" dirty="0"/>
              <a:t>Efficient implementation for label spreading. </a:t>
            </a:r>
          </a:p>
          <a:p>
            <a:pPr algn="l" rtl="0"/>
            <a:r>
              <a:rPr lang="en-US" sz="2400" b="1" u="sng" dirty="0"/>
              <a:t>Utilizing Random Walk: </a:t>
            </a:r>
          </a:p>
          <a:p>
            <a:pPr marL="342900" indent="-342900" algn="l" rtl="0">
              <a:buFont typeface="Arial" panose="020B0604020202020204" pitchFamily="34" charset="0"/>
              <a:buChar char="•"/>
            </a:pPr>
            <a:r>
              <a:rPr lang="en-US" sz="2400" dirty="0"/>
              <a:t>Capitalizes on graph structure for label diffusion. </a:t>
            </a:r>
          </a:p>
          <a:p>
            <a:pPr marL="342900" indent="-342900" algn="l" rtl="0">
              <a:buFont typeface="Arial" panose="020B0604020202020204" pitchFamily="34" charset="0"/>
              <a:buChar char="•"/>
            </a:pPr>
            <a:r>
              <a:rPr lang="en-US" sz="2400" dirty="0"/>
              <a:t>Leverages natural connections between similar data points. </a:t>
            </a:r>
          </a:p>
          <a:p>
            <a:pPr marL="342900" indent="-342900" algn="l" rtl="0">
              <a:buFont typeface="Arial" panose="020B0604020202020204" pitchFamily="34" charset="0"/>
              <a:buChar char="•"/>
            </a:pPr>
            <a:r>
              <a:rPr lang="en-US" sz="2400" dirty="0"/>
              <a:t>Offers an intuitive and efficient approach to propagate labels.</a:t>
            </a:r>
            <a:endParaRPr lang="en-US" sz="2800" dirty="0">
              <a:latin typeface="Corbel" panose="020B0503020204020204" pitchFamily="34" charset="0"/>
            </a:endParaRPr>
          </a:p>
        </p:txBody>
      </p:sp>
      <p:pic>
        <p:nvPicPr>
          <p:cNvPr id="12290" name="Picture 2" descr="Random walk - Wikipedia">
            <a:extLst>
              <a:ext uri="{FF2B5EF4-FFF2-40B4-BE49-F238E27FC236}">
                <a16:creationId xmlns:a16="http://schemas.microsoft.com/office/drawing/2014/main" id="{849B176A-925F-2060-4AC1-B3CF8DD1F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9620" y="3663950"/>
            <a:ext cx="2667000"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05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2290"/>
                                        </p:tgtEl>
                                        <p:attrNameLst>
                                          <p:attrName>style.visibility</p:attrName>
                                        </p:attrNameLst>
                                      </p:cBhvr>
                                      <p:to>
                                        <p:strVal val="visible"/>
                                      </p:to>
                                    </p:set>
                                    <p:anim calcmode="lin" valueType="num">
                                      <p:cBhvr additive="base">
                                        <p:cTn id="16" dur="500" fill="hold"/>
                                        <p:tgtEl>
                                          <p:spTgt spid="12290"/>
                                        </p:tgtEl>
                                        <p:attrNameLst>
                                          <p:attrName>ppt_x</p:attrName>
                                        </p:attrNameLst>
                                      </p:cBhvr>
                                      <p:tavLst>
                                        <p:tav tm="0">
                                          <p:val>
                                            <p:strVal val="#ppt_x"/>
                                          </p:val>
                                        </p:tav>
                                        <p:tav tm="100000">
                                          <p:val>
                                            <p:strVal val="#ppt_x"/>
                                          </p:val>
                                        </p:tav>
                                      </p:tavLst>
                                    </p:anim>
                                    <p:anim calcmode="lin" valueType="num">
                                      <p:cBhvr additive="base">
                                        <p:cTn id="17" dur="500" fill="hold"/>
                                        <p:tgtEl>
                                          <p:spTgt spid="122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FD8853-137A-409B-AA8B-431C2D864BDA}"/>
              </a:ext>
            </a:extLst>
          </p:cNvPr>
          <p:cNvSpPr>
            <a:spLocks noGrp="1"/>
          </p:cNvSpPr>
          <p:nvPr>
            <p:ph type="title"/>
          </p:nvPr>
        </p:nvSpPr>
        <p:spPr/>
        <p:txBody>
          <a:bodyPr>
            <a:normAutofit/>
          </a:bodyPr>
          <a:lstStyle/>
          <a:p>
            <a:pPr algn="ctr" rtl="0"/>
            <a:r>
              <a:rPr lang="en-US" sz="5400" b="1" u="sng" dirty="0">
                <a:solidFill>
                  <a:srgbClr val="00B0F0"/>
                </a:solidFill>
                <a:latin typeface="Corbel" panose="020B0503020204020204" pitchFamily="34" charset="0"/>
              </a:rPr>
              <a:t>Random Walk method</a:t>
            </a:r>
            <a:endParaRPr lang="he-IL" sz="5400"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2A54BF68-76C8-47F6-93F3-232AAA498049}"/>
              </a:ext>
            </a:extLst>
          </p:cNvPr>
          <p:cNvSpPr>
            <a:spLocks noGrp="1"/>
          </p:cNvSpPr>
          <p:nvPr>
            <p:ph type="sldNum" sz="quarter" idx="12"/>
          </p:nvPr>
        </p:nvSpPr>
        <p:spPr/>
        <p:txBody>
          <a:bodyPr/>
          <a:lstStyle/>
          <a:p>
            <a:fld id="{285A8641-92CE-42F0-8269-688F160B1D81}" type="slidenum">
              <a:rPr lang="he-IL" smtClean="0"/>
              <a:t>19</a:t>
            </a:fld>
            <a:endParaRPr lang="he-IL"/>
          </a:p>
        </p:txBody>
      </p:sp>
      <p:sp>
        <p:nvSpPr>
          <p:cNvPr id="9" name="תיבת טקסט 8">
            <a:extLst>
              <a:ext uri="{FF2B5EF4-FFF2-40B4-BE49-F238E27FC236}">
                <a16:creationId xmlns:a16="http://schemas.microsoft.com/office/drawing/2014/main" id="{DCEA461D-70F7-4D0D-9EF3-511E62556CD5}"/>
              </a:ext>
            </a:extLst>
          </p:cNvPr>
          <p:cNvSpPr txBox="1"/>
          <p:nvPr/>
        </p:nvSpPr>
        <p:spPr>
          <a:xfrm>
            <a:off x="838200" y="1690688"/>
            <a:ext cx="10302552" cy="1107996"/>
          </a:xfrm>
          <a:prstGeom prst="rect">
            <a:avLst/>
          </a:prstGeom>
          <a:noFill/>
        </p:spPr>
        <p:txBody>
          <a:bodyPr wrap="square" rtlCol="1">
            <a:spAutoFit/>
          </a:bodyPr>
          <a:lstStyle/>
          <a:p>
            <a:pPr algn="l" rtl="0"/>
            <a:r>
              <a:rPr lang="en-US" sz="2200" dirty="0">
                <a:latin typeface="Corbel" panose="020B0503020204020204" pitchFamily="34" charset="0"/>
              </a:rPr>
              <a:t>Let S be our starting point, we flip a coin.</a:t>
            </a:r>
          </a:p>
          <a:p>
            <a:pPr algn="l" rtl="0"/>
            <a:r>
              <a:rPr lang="en-US" sz="2200" dirty="0">
                <a:latin typeface="Corbel" panose="020B0503020204020204" pitchFamily="34" charset="0"/>
              </a:rPr>
              <a:t>If it land on tails, we move right, otherwise we move left.</a:t>
            </a:r>
          </a:p>
          <a:p>
            <a:pPr algn="l" rtl="0"/>
            <a:r>
              <a:rPr lang="en-US" sz="2200" dirty="0">
                <a:latin typeface="Corbel" panose="020B0503020204020204" pitchFamily="34" charset="0"/>
              </a:rPr>
              <a:t>what is the probability to reach a certain point with K steps?</a:t>
            </a:r>
          </a:p>
        </p:txBody>
      </p:sp>
      <p:pic>
        <p:nvPicPr>
          <p:cNvPr id="6" name="תמונה 5">
            <a:extLst>
              <a:ext uri="{FF2B5EF4-FFF2-40B4-BE49-F238E27FC236}">
                <a16:creationId xmlns:a16="http://schemas.microsoft.com/office/drawing/2014/main" id="{E2F401D0-F53B-B71A-D5AA-0383D88ADC9F}"/>
              </a:ext>
            </a:extLst>
          </p:cNvPr>
          <p:cNvPicPr>
            <a:picLocks noChangeAspect="1"/>
          </p:cNvPicPr>
          <p:nvPr/>
        </p:nvPicPr>
        <p:blipFill>
          <a:blip r:embed="rId2"/>
          <a:stretch>
            <a:fillRect/>
          </a:stretch>
        </p:blipFill>
        <p:spPr>
          <a:xfrm>
            <a:off x="4516024" y="3827328"/>
            <a:ext cx="6767603" cy="919466"/>
          </a:xfrm>
          <a:prstGeom prst="rect">
            <a:avLst/>
          </a:prstGeom>
        </p:spPr>
      </p:pic>
      <p:sp>
        <p:nvSpPr>
          <p:cNvPr id="7" name="תיבת טקסט 6">
            <a:extLst>
              <a:ext uri="{FF2B5EF4-FFF2-40B4-BE49-F238E27FC236}">
                <a16:creationId xmlns:a16="http://schemas.microsoft.com/office/drawing/2014/main" id="{71278B28-C720-3FB6-DC11-D468413C2111}"/>
              </a:ext>
            </a:extLst>
          </p:cNvPr>
          <p:cNvSpPr txBox="1"/>
          <p:nvPr/>
        </p:nvSpPr>
        <p:spPr>
          <a:xfrm>
            <a:off x="7416349" y="4586102"/>
            <a:ext cx="622737" cy="461665"/>
          </a:xfrm>
          <a:prstGeom prst="rect">
            <a:avLst/>
          </a:prstGeom>
          <a:noFill/>
        </p:spPr>
        <p:txBody>
          <a:bodyPr wrap="square" rtlCol="0">
            <a:spAutoFit/>
          </a:bodyPr>
          <a:lstStyle/>
          <a:p>
            <a:r>
              <a:rPr lang="en-US" sz="2400" b="1" dirty="0">
                <a:solidFill>
                  <a:srgbClr val="0099FF"/>
                </a:solidFill>
              </a:rPr>
              <a:t>S</a:t>
            </a:r>
            <a:endParaRPr lang="en-IL" sz="2400" b="1" dirty="0">
              <a:solidFill>
                <a:srgbClr val="0099FF"/>
              </a:solidFill>
            </a:endParaRPr>
          </a:p>
        </p:txBody>
      </p:sp>
    </p:spTree>
    <p:extLst>
      <p:ext uri="{BB962C8B-B14F-4D97-AF65-F5344CB8AC3E}">
        <p14:creationId xmlns:p14="http://schemas.microsoft.com/office/powerpoint/2010/main" val="30217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7897977-B011-4178-9AC8-21011532A7CF}"/>
              </a:ext>
            </a:extLst>
          </p:cNvPr>
          <p:cNvSpPr>
            <a:spLocks noGrp="1"/>
          </p:cNvSpPr>
          <p:nvPr>
            <p:ph type="title"/>
          </p:nvPr>
        </p:nvSpPr>
        <p:spPr/>
        <p:txBody>
          <a:bodyPr>
            <a:noAutofit/>
          </a:bodyPr>
          <a:lstStyle/>
          <a:p>
            <a:pPr algn="ctr"/>
            <a:r>
              <a:rPr lang="en-US" sz="5400" b="1" u="sng" dirty="0">
                <a:solidFill>
                  <a:srgbClr val="00B0F0"/>
                </a:solidFill>
                <a:latin typeface="Corbel" panose="020B0503020204020204" pitchFamily="34" charset="0"/>
              </a:rPr>
              <a:t>Introduction</a:t>
            </a:r>
            <a:endParaRPr lang="he-IL" sz="5400" b="1" u="sng" dirty="0">
              <a:solidFill>
                <a:srgbClr val="00B0F0"/>
              </a:solidFill>
              <a:latin typeface="Corbel" panose="020B0503020204020204" pitchFamily="34" charset="0"/>
            </a:endParaRPr>
          </a:p>
        </p:txBody>
      </p:sp>
      <p:sp>
        <p:nvSpPr>
          <p:cNvPr id="3" name="מציין מיקום תוכן 2">
            <a:extLst>
              <a:ext uri="{FF2B5EF4-FFF2-40B4-BE49-F238E27FC236}">
                <a16:creationId xmlns:a16="http://schemas.microsoft.com/office/drawing/2014/main" id="{471316EE-19A2-4416-809B-BDDBA4283196}"/>
              </a:ext>
            </a:extLst>
          </p:cNvPr>
          <p:cNvSpPr>
            <a:spLocks noGrp="1"/>
          </p:cNvSpPr>
          <p:nvPr>
            <p:ph idx="1"/>
          </p:nvPr>
        </p:nvSpPr>
        <p:spPr>
          <a:xfrm>
            <a:off x="302301" y="1976583"/>
            <a:ext cx="9373544" cy="4013670"/>
          </a:xfrm>
        </p:spPr>
        <p:txBody>
          <a:bodyPr>
            <a:normAutofit/>
          </a:bodyPr>
          <a:lstStyle/>
          <a:p>
            <a:pPr algn="l" rtl="0"/>
            <a:r>
              <a:rPr lang="en-US" dirty="0"/>
              <a:t>Dive into label propagation, a potent semi-supervised ML tool.</a:t>
            </a:r>
            <a:endParaRPr lang="en-US" b="1" dirty="0"/>
          </a:p>
          <a:p>
            <a:pPr algn="l" rtl="0"/>
            <a:r>
              <a:rPr lang="en-US" dirty="0"/>
              <a:t>Revealing Patterns: See how label propagation uncovers hidden structures.</a:t>
            </a:r>
          </a:p>
          <a:p>
            <a:pPr algn="l" rtl="0"/>
            <a:r>
              <a:rPr lang="en-US" dirty="0"/>
              <a:t>Leveraging Unlabeled Data: Watch as it labels unmarked data, maximizing dataset value.</a:t>
            </a:r>
          </a:p>
          <a:p>
            <a:pPr algn="l" rtl="0"/>
            <a:r>
              <a:rPr lang="en-US" dirty="0"/>
              <a:t>Introduced by Zhu </a:t>
            </a:r>
            <a:r>
              <a:rPr lang="en-US" dirty="0" err="1"/>
              <a:t>Xiaojin</a:t>
            </a:r>
            <a:r>
              <a:rPr lang="en-US" dirty="0"/>
              <a:t>, </a:t>
            </a:r>
            <a:r>
              <a:rPr lang="en-US" dirty="0" err="1"/>
              <a:t>Zoubin</a:t>
            </a:r>
            <a:r>
              <a:rPr lang="en-US" dirty="0"/>
              <a:t> </a:t>
            </a:r>
            <a:r>
              <a:rPr lang="en-US" dirty="0" err="1"/>
              <a:t>Ghahramani</a:t>
            </a:r>
            <a:r>
              <a:rPr lang="en-US" dirty="0"/>
              <a:t>, and John Lafferty, 2002.</a:t>
            </a:r>
          </a:p>
          <a:p>
            <a:pPr algn="l" rtl="0"/>
            <a:endParaRPr lang="en-US" dirty="0"/>
          </a:p>
          <a:p>
            <a:pPr algn="l" rtl="0"/>
            <a:endParaRPr lang="he-IL" sz="2800" dirty="0">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E6C9D89C-7AE1-4B8A-9FBF-39D7DF3AD8A5}"/>
              </a:ext>
            </a:extLst>
          </p:cNvPr>
          <p:cNvSpPr>
            <a:spLocks noGrp="1"/>
          </p:cNvSpPr>
          <p:nvPr>
            <p:ph type="sldNum" sz="quarter" idx="12"/>
          </p:nvPr>
        </p:nvSpPr>
        <p:spPr/>
        <p:txBody>
          <a:bodyPr/>
          <a:lstStyle/>
          <a:p>
            <a:fld id="{285A8641-92CE-42F0-8269-688F160B1D81}" type="slidenum">
              <a:rPr lang="he-IL" smtClean="0"/>
              <a:t>2</a:t>
            </a:fld>
            <a:endParaRPr lang="he-IL" dirty="0"/>
          </a:p>
        </p:txBody>
      </p:sp>
      <p:pic>
        <p:nvPicPr>
          <p:cNvPr id="2050" name="Picture 2" descr="Community detection algorithms overview | Memgraph's Guide for NetworkX  library">
            <a:extLst>
              <a:ext uri="{FF2B5EF4-FFF2-40B4-BE49-F238E27FC236}">
                <a16:creationId xmlns:a16="http://schemas.microsoft.com/office/drawing/2014/main" id="{EB7D9921-1926-9C94-7153-B4B1EB468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6495" y="4548866"/>
            <a:ext cx="2633204" cy="1521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98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animEffect transition="in" filter="fade">
                                      <p:cBhvr>
                                        <p:cTn id="27" dur="1000"/>
                                        <p:tgtEl>
                                          <p:spTgt spid="2050"/>
                                        </p:tgtEl>
                                      </p:cBhvr>
                                    </p:animEffect>
                                    <p:anim calcmode="lin" valueType="num">
                                      <p:cBhvr>
                                        <p:cTn id="28" dur="1000" fill="hold"/>
                                        <p:tgtEl>
                                          <p:spTgt spid="2050"/>
                                        </p:tgtEl>
                                        <p:attrNameLst>
                                          <p:attrName>ppt_x</p:attrName>
                                        </p:attrNameLst>
                                      </p:cBhvr>
                                      <p:tavLst>
                                        <p:tav tm="0">
                                          <p:val>
                                            <p:strVal val="#ppt_x"/>
                                          </p:val>
                                        </p:tav>
                                        <p:tav tm="100000">
                                          <p:val>
                                            <p:strVal val="#ppt_x"/>
                                          </p:val>
                                        </p:tav>
                                      </p:tavLst>
                                    </p:anim>
                                    <p:anim calcmode="lin" valueType="num">
                                      <p:cBhvr>
                                        <p:cTn id="2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FD8853-137A-409B-AA8B-431C2D864BDA}"/>
              </a:ext>
            </a:extLst>
          </p:cNvPr>
          <p:cNvSpPr>
            <a:spLocks noGrp="1"/>
          </p:cNvSpPr>
          <p:nvPr>
            <p:ph type="title"/>
          </p:nvPr>
        </p:nvSpPr>
        <p:spPr/>
        <p:txBody>
          <a:bodyPr>
            <a:normAutofit/>
          </a:bodyPr>
          <a:lstStyle/>
          <a:p>
            <a:pPr algn="ctr" rtl="0"/>
            <a:r>
              <a:rPr lang="en-US" sz="5400" b="1" u="sng" dirty="0">
                <a:solidFill>
                  <a:srgbClr val="00B0F0"/>
                </a:solidFill>
                <a:latin typeface="Corbel" panose="020B0503020204020204" pitchFamily="34" charset="0"/>
              </a:rPr>
              <a:t>Random Walk method</a:t>
            </a:r>
            <a:endParaRPr lang="he-IL" sz="5400"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2A54BF68-76C8-47F6-93F3-232AAA498049}"/>
              </a:ext>
            </a:extLst>
          </p:cNvPr>
          <p:cNvSpPr>
            <a:spLocks noGrp="1"/>
          </p:cNvSpPr>
          <p:nvPr>
            <p:ph type="sldNum" sz="quarter" idx="12"/>
          </p:nvPr>
        </p:nvSpPr>
        <p:spPr/>
        <p:txBody>
          <a:bodyPr/>
          <a:lstStyle/>
          <a:p>
            <a:fld id="{285A8641-92CE-42F0-8269-688F160B1D81}" type="slidenum">
              <a:rPr lang="he-IL" smtClean="0"/>
              <a:t>20</a:t>
            </a:fld>
            <a:endParaRPr lang="he-IL"/>
          </a:p>
        </p:txBody>
      </p:sp>
      <p:sp>
        <p:nvSpPr>
          <p:cNvPr id="9" name="תיבת טקסט 8">
            <a:extLst>
              <a:ext uri="{FF2B5EF4-FFF2-40B4-BE49-F238E27FC236}">
                <a16:creationId xmlns:a16="http://schemas.microsoft.com/office/drawing/2014/main" id="{DCEA461D-70F7-4D0D-9EF3-511E62556CD5}"/>
              </a:ext>
            </a:extLst>
          </p:cNvPr>
          <p:cNvSpPr txBox="1"/>
          <p:nvPr/>
        </p:nvSpPr>
        <p:spPr>
          <a:xfrm>
            <a:off x="838200" y="1674531"/>
            <a:ext cx="10302552" cy="1446550"/>
          </a:xfrm>
          <a:prstGeom prst="rect">
            <a:avLst/>
          </a:prstGeom>
          <a:noFill/>
        </p:spPr>
        <p:txBody>
          <a:bodyPr wrap="square" rtlCol="1">
            <a:spAutoFit/>
          </a:bodyPr>
          <a:lstStyle/>
          <a:p>
            <a:pPr algn="l" rtl="0"/>
            <a:endParaRPr lang="en-US" sz="2200" dirty="0">
              <a:latin typeface="Corbel" panose="020B0503020204020204" pitchFamily="34" charset="0"/>
            </a:endParaRPr>
          </a:p>
          <a:p>
            <a:pPr algn="l" rtl="0"/>
            <a:r>
              <a:rPr lang="en-US" sz="2200" dirty="0">
                <a:latin typeface="Corbel" panose="020B0503020204020204" pitchFamily="34" charset="0"/>
              </a:rPr>
              <a:t>Example:</a:t>
            </a:r>
          </a:p>
          <a:p>
            <a:pPr algn="l" rtl="0"/>
            <a:r>
              <a:rPr lang="en-US" sz="2200" dirty="0">
                <a:latin typeface="Corbel" panose="020B0503020204020204" pitchFamily="34" charset="0"/>
              </a:rPr>
              <a:t>	</a:t>
            </a:r>
          </a:p>
          <a:p>
            <a:pPr algn="l" rtl="0"/>
            <a:r>
              <a:rPr lang="en-US" sz="2200" dirty="0">
                <a:latin typeface="Corbel" panose="020B0503020204020204" pitchFamily="34" charset="0"/>
              </a:rPr>
              <a:t>	one step from S:</a:t>
            </a:r>
          </a:p>
        </p:txBody>
      </p:sp>
      <p:pic>
        <p:nvPicPr>
          <p:cNvPr id="4" name="תמונה 3">
            <a:extLst>
              <a:ext uri="{FF2B5EF4-FFF2-40B4-BE49-F238E27FC236}">
                <a16:creationId xmlns:a16="http://schemas.microsoft.com/office/drawing/2014/main" id="{76A28067-9CB1-A5A6-3AB5-6F6734CDF6CF}"/>
              </a:ext>
            </a:extLst>
          </p:cNvPr>
          <p:cNvPicPr>
            <a:picLocks noChangeAspect="1"/>
          </p:cNvPicPr>
          <p:nvPr/>
        </p:nvPicPr>
        <p:blipFill>
          <a:blip r:embed="rId2"/>
          <a:stretch>
            <a:fillRect/>
          </a:stretch>
        </p:blipFill>
        <p:spPr>
          <a:xfrm>
            <a:off x="2753616" y="3190333"/>
            <a:ext cx="6684768" cy="1035435"/>
          </a:xfrm>
          <a:prstGeom prst="rect">
            <a:avLst/>
          </a:prstGeom>
        </p:spPr>
      </p:pic>
      <p:sp>
        <p:nvSpPr>
          <p:cNvPr id="10" name="תיבת טקסט 9">
            <a:extLst>
              <a:ext uri="{FF2B5EF4-FFF2-40B4-BE49-F238E27FC236}">
                <a16:creationId xmlns:a16="http://schemas.microsoft.com/office/drawing/2014/main" id="{B18752D2-6219-2CC6-DF3E-966398B7B4F5}"/>
              </a:ext>
            </a:extLst>
          </p:cNvPr>
          <p:cNvSpPr txBox="1"/>
          <p:nvPr/>
        </p:nvSpPr>
        <p:spPr>
          <a:xfrm>
            <a:off x="1698638" y="4336030"/>
            <a:ext cx="2250231" cy="430887"/>
          </a:xfrm>
          <a:prstGeom prst="rect">
            <a:avLst/>
          </a:prstGeom>
          <a:noFill/>
        </p:spPr>
        <p:txBody>
          <a:bodyPr wrap="none" rtlCol="0">
            <a:spAutoFit/>
          </a:bodyPr>
          <a:lstStyle/>
          <a:p>
            <a:r>
              <a:rPr lang="en-US" sz="2200" dirty="0">
                <a:latin typeface="Corbel" panose="020B0503020204020204" pitchFamily="34" charset="0"/>
              </a:rPr>
              <a:t>Two steps from S:</a:t>
            </a:r>
            <a:endParaRPr lang="en-IL" sz="2200" dirty="0">
              <a:latin typeface="Corbel" panose="020B0503020204020204" pitchFamily="34" charset="0"/>
            </a:endParaRPr>
          </a:p>
        </p:txBody>
      </p:sp>
      <p:pic>
        <p:nvPicPr>
          <p:cNvPr id="12" name="תמונה 11">
            <a:extLst>
              <a:ext uri="{FF2B5EF4-FFF2-40B4-BE49-F238E27FC236}">
                <a16:creationId xmlns:a16="http://schemas.microsoft.com/office/drawing/2014/main" id="{69A08F15-3E3E-0193-3EF0-13F7FBBD1B6F}"/>
              </a:ext>
            </a:extLst>
          </p:cNvPr>
          <p:cNvPicPr>
            <a:picLocks noChangeAspect="1"/>
          </p:cNvPicPr>
          <p:nvPr/>
        </p:nvPicPr>
        <p:blipFill>
          <a:blip r:embed="rId3"/>
          <a:stretch>
            <a:fillRect/>
          </a:stretch>
        </p:blipFill>
        <p:spPr>
          <a:xfrm>
            <a:off x="2753616" y="4828897"/>
            <a:ext cx="6908422" cy="1085136"/>
          </a:xfrm>
          <a:prstGeom prst="rect">
            <a:avLst/>
          </a:prstGeom>
        </p:spPr>
      </p:pic>
      <p:cxnSp>
        <p:nvCxnSpPr>
          <p:cNvPr id="15" name="מחבר חץ ישר 14">
            <a:extLst>
              <a:ext uri="{FF2B5EF4-FFF2-40B4-BE49-F238E27FC236}">
                <a16:creationId xmlns:a16="http://schemas.microsoft.com/office/drawing/2014/main" id="{4D133540-F77B-552C-30E3-065448D8F5B9}"/>
              </a:ext>
            </a:extLst>
          </p:cNvPr>
          <p:cNvCxnSpPr/>
          <p:nvPr/>
        </p:nvCxnSpPr>
        <p:spPr>
          <a:xfrm flipV="1">
            <a:off x="7742490" y="2290084"/>
            <a:ext cx="1695894" cy="990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מחבר חץ ישר 16">
            <a:extLst>
              <a:ext uri="{FF2B5EF4-FFF2-40B4-BE49-F238E27FC236}">
                <a16:creationId xmlns:a16="http://schemas.microsoft.com/office/drawing/2014/main" id="{EB5EC00D-246F-202F-0CD8-408F6B20120B}"/>
              </a:ext>
            </a:extLst>
          </p:cNvPr>
          <p:cNvCxnSpPr/>
          <p:nvPr/>
        </p:nvCxnSpPr>
        <p:spPr>
          <a:xfrm flipV="1">
            <a:off x="8263783" y="2290084"/>
            <a:ext cx="1174601" cy="1052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מחבר חץ ישר 18">
            <a:extLst>
              <a:ext uri="{FF2B5EF4-FFF2-40B4-BE49-F238E27FC236}">
                <a16:creationId xmlns:a16="http://schemas.microsoft.com/office/drawing/2014/main" id="{BAB43DF3-06B4-1FCD-B1A5-106B1440788F}"/>
              </a:ext>
            </a:extLst>
          </p:cNvPr>
          <p:cNvCxnSpPr/>
          <p:nvPr/>
        </p:nvCxnSpPr>
        <p:spPr>
          <a:xfrm flipV="1">
            <a:off x="8819260" y="2290084"/>
            <a:ext cx="619124" cy="990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בועת דיבור: אליפסה 19">
            <a:extLst>
              <a:ext uri="{FF2B5EF4-FFF2-40B4-BE49-F238E27FC236}">
                <a16:creationId xmlns:a16="http://schemas.microsoft.com/office/drawing/2014/main" id="{3C5147B0-AF6F-EEAC-7B97-FB1FC60557B3}"/>
              </a:ext>
            </a:extLst>
          </p:cNvPr>
          <p:cNvSpPr/>
          <p:nvPr/>
        </p:nvSpPr>
        <p:spPr>
          <a:xfrm>
            <a:off x="9764430" y="1715546"/>
            <a:ext cx="2054404" cy="990037"/>
          </a:xfrm>
          <a:prstGeom prst="wedgeEllipseCallout">
            <a:avLst>
              <a:gd name="adj1" fmla="val -71217"/>
              <a:gd name="adj2" fmla="val 1070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Red= probability of 0</a:t>
            </a:r>
            <a:endParaRPr lang="en-IL" dirty="0"/>
          </a:p>
        </p:txBody>
      </p:sp>
      <p:sp>
        <p:nvSpPr>
          <p:cNvPr id="21" name="בועת דיבור: אליפסה 20">
            <a:extLst>
              <a:ext uri="{FF2B5EF4-FFF2-40B4-BE49-F238E27FC236}">
                <a16:creationId xmlns:a16="http://schemas.microsoft.com/office/drawing/2014/main" id="{84DA5568-4158-BFC3-B71F-037DE5F65119}"/>
              </a:ext>
            </a:extLst>
          </p:cNvPr>
          <p:cNvSpPr/>
          <p:nvPr/>
        </p:nvSpPr>
        <p:spPr>
          <a:xfrm>
            <a:off x="365494" y="3429001"/>
            <a:ext cx="1333144" cy="1015176"/>
          </a:xfrm>
          <a:prstGeom prst="wedgeEllipseCallout">
            <a:avLst>
              <a:gd name="adj1" fmla="val 54808"/>
              <a:gd name="adj2" fmla="val 4951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Few steps</a:t>
            </a:r>
            <a:endParaRPr lang="en-IL" dirty="0"/>
          </a:p>
        </p:txBody>
      </p:sp>
      <p:sp>
        <p:nvSpPr>
          <p:cNvPr id="22" name="בועת דיבור: אליפסה 21">
            <a:extLst>
              <a:ext uri="{FF2B5EF4-FFF2-40B4-BE49-F238E27FC236}">
                <a16:creationId xmlns:a16="http://schemas.microsoft.com/office/drawing/2014/main" id="{4B23AA25-CD19-5391-6150-25BDCE0DE0F7}"/>
              </a:ext>
            </a:extLst>
          </p:cNvPr>
          <p:cNvSpPr/>
          <p:nvPr/>
        </p:nvSpPr>
        <p:spPr>
          <a:xfrm>
            <a:off x="365494" y="5018434"/>
            <a:ext cx="1333144" cy="1015176"/>
          </a:xfrm>
          <a:prstGeom prst="wedgeEllipseCallout">
            <a:avLst>
              <a:gd name="adj1" fmla="val 1603"/>
              <a:gd name="adj2" fmla="val -10537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What about N steps?</a:t>
            </a:r>
            <a:endParaRPr lang="en-IL" dirty="0"/>
          </a:p>
        </p:txBody>
      </p:sp>
    </p:spTree>
    <p:extLst>
      <p:ext uri="{BB962C8B-B14F-4D97-AF65-F5344CB8AC3E}">
        <p14:creationId xmlns:p14="http://schemas.microsoft.com/office/powerpoint/2010/main" val="64294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20" grpId="0" animBg="1"/>
      <p:bldP spid="21"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FD8853-137A-409B-AA8B-431C2D864BDA}"/>
              </a:ext>
            </a:extLst>
          </p:cNvPr>
          <p:cNvSpPr>
            <a:spLocks noGrp="1"/>
          </p:cNvSpPr>
          <p:nvPr>
            <p:ph type="title"/>
          </p:nvPr>
        </p:nvSpPr>
        <p:spPr/>
        <p:txBody>
          <a:bodyPr>
            <a:normAutofit/>
          </a:bodyPr>
          <a:lstStyle/>
          <a:p>
            <a:pPr algn="ctr" rtl="0"/>
            <a:r>
              <a:rPr lang="en-US" sz="5400" b="1" u="sng" dirty="0">
                <a:solidFill>
                  <a:srgbClr val="00B0F0"/>
                </a:solidFill>
                <a:latin typeface="Corbel" panose="020B0503020204020204" pitchFamily="34" charset="0"/>
              </a:rPr>
              <a:t>Random Walk method</a:t>
            </a:r>
            <a:endParaRPr lang="he-IL" sz="5400"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2A54BF68-76C8-47F6-93F3-232AAA498049}"/>
              </a:ext>
            </a:extLst>
          </p:cNvPr>
          <p:cNvSpPr>
            <a:spLocks noGrp="1"/>
          </p:cNvSpPr>
          <p:nvPr>
            <p:ph type="sldNum" sz="quarter" idx="12"/>
          </p:nvPr>
        </p:nvSpPr>
        <p:spPr/>
        <p:txBody>
          <a:bodyPr/>
          <a:lstStyle/>
          <a:p>
            <a:fld id="{285A8641-92CE-42F0-8269-688F160B1D81}" type="slidenum">
              <a:rPr lang="he-IL" smtClean="0"/>
              <a:t>21</a:t>
            </a:fld>
            <a:endParaRPr lang="he-IL"/>
          </a:p>
        </p:txBody>
      </p:sp>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CA58AAAF-0FEC-47F2-84A8-83331B6A31B4}"/>
                  </a:ext>
                </a:extLst>
              </p:cNvPr>
              <p:cNvSpPr txBox="1"/>
              <p:nvPr/>
            </p:nvSpPr>
            <p:spPr>
              <a:xfrm>
                <a:off x="589935" y="1885028"/>
                <a:ext cx="9393820" cy="4135812"/>
              </a:xfrm>
              <a:prstGeom prst="rect">
                <a:avLst/>
              </a:prstGeom>
              <a:noFill/>
            </p:spPr>
            <p:txBody>
              <a:bodyPr wrap="square" rtlCol="1">
                <a:spAutoFit/>
              </a:bodyPr>
              <a:lstStyle/>
              <a:p>
                <a:pPr marL="342900" indent="-342900" algn="l" rtl="0">
                  <a:buFont typeface="Arial" panose="020B0604020202020204" pitchFamily="34" charset="0"/>
                  <a:buChar char="•"/>
                </a:pPr>
                <a:r>
                  <a:rPr lang="en-US" sz="2000" dirty="0">
                    <a:latin typeface="Corbel" panose="020B0503020204020204" pitchFamily="34" charset="0"/>
                  </a:rPr>
                  <a:t>Consider random walk with absorbing state – labeled nodes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𝑙</m:t>
                        </m:r>
                      </m:sub>
                    </m:sSub>
                    <m:r>
                      <a:rPr lang="en-US" sz="2000" b="0" i="1" smtClean="0">
                        <a:latin typeface="Cambria Math" panose="02040503050406030204" pitchFamily="18" charset="0"/>
                      </a:rPr>
                      <m:t> </m:t>
                    </m:r>
                  </m:oMath>
                </a14:m>
                <a:endParaRPr lang="en-US" sz="2000" dirty="0">
                  <a:latin typeface="Corbel" panose="020B0503020204020204" pitchFamily="34" charset="0"/>
                </a:endParaRPr>
              </a:p>
              <a:p>
                <a:pPr marL="342900" indent="-342900" algn="l" rtl="0">
                  <a:buFont typeface="Arial" panose="020B0604020202020204" pitchFamily="34" charset="0"/>
                  <a:buChar char="•"/>
                </a:pPr>
                <a:r>
                  <a:rPr lang="en-US" sz="2000" dirty="0">
                    <a:latin typeface="Corbel" panose="020B0503020204020204" pitchFamily="34" charset="0"/>
                  </a:rPr>
                  <a:t>Probability </a:t>
                </a:r>
                <a14:m>
                  <m:oMath xmlns:m="http://schemas.openxmlformats.org/officeDocument/2006/math">
                    <m:sSub>
                      <m:sSubPr>
                        <m:ctrlPr>
                          <a:rPr lang="en-US" sz="2000" i="1">
                            <a:solidFill>
                              <a:srgbClr val="836967"/>
                            </a:solidFill>
                            <a:latin typeface="Cambria Math" panose="02040503050406030204" pitchFamily="18" charset="0"/>
                          </a:rPr>
                        </m:ctrlPr>
                      </m:sSubPr>
                      <m:e>
                        <m:acc>
                          <m:accPr>
                            <m:chr m:val="̂"/>
                            <m:ctrlPr>
                              <a:rPr lang="en-US" sz="2000" i="1">
                                <a:solidFill>
                                  <a:srgbClr val="836967"/>
                                </a:solidFill>
                                <a:latin typeface="Cambria Math" panose="02040503050406030204" pitchFamily="18" charset="0"/>
                              </a:rPr>
                            </m:ctrlPr>
                          </m:accPr>
                          <m:e>
                            <m:r>
                              <a:rPr lang="en-US" sz="2000" i="1">
                                <a:latin typeface="Cambria Math" panose="02040503050406030204" pitchFamily="18" charset="0"/>
                              </a:rPr>
                              <m:t>𝑌</m:t>
                            </m:r>
                          </m:e>
                        </m:acc>
                      </m:e>
                      <m:sub>
                        <m:r>
                          <a:rPr lang="en-US" sz="2000" i="1">
                            <a:latin typeface="Cambria Math" panose="02040503050406030204" pitchFamily="18" charset="0"/>
                          </a:rPr>
                          <m:t>𝑖</m:t>
                        </m:r>
                      </m:sub>
                    </m:sSub>
                    <m:d>
                      <m:dPr>
                        <m:begChr m:val="["/>
                        <m:endChr m:val="]"/>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𝐶</m:t>
                        </m:r>
                      </m:e>
                    </m:d>
                  </m:oMath>
                </a14:m>
                <a:r>
                  <a:rPr lang="en-US" sz="2000" dirty="0">
                    <a:latin typeface="Corbel" panose="020B0503020204020204" pitchFamily="34" charset="0"/>
                  </a:rPr>
                  <a:t> for node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𝑢</m:t>
                        </m:r>
                      </m:sub>
                    </m:sSub>
                    <m:r>
                      <a:rPr lang="en-US" sz="2000" b="0" i="1" smtClean="0">
                        <a:latin typeface="Cambria Math" panose="02040503050406030204" pitchFamily="18" charset="0"/>
                        <a:ea typeface="Cambria Math" panose="02040503050406030204" pitchFamily="18" charset="0"/>
                      </a:rPr>
                      <m:t> </m:t>
                    </m:r>
                  </m:oMath>
                </a14:m>
                <a:r>
                  <a:rPr lang="en-US" sz="2000" dirty="0">
                    <a:latin typeface="Corbel" panose="020B0503020204020204" pitchFamily="34" charset="0"/>
                  </a:rPr>
                  <a:t>to have label c,</a:t>
                </a:r>
              </a:p>
              <a:p>
                <a:pPr algn="l" rtl="0"/>
                <a:r>
                  <a:rPr lang="en-US" sz="2000" dirty="0">
                    <a:latin typeface="Corbel" panose="020B0503020204020204" pitchFamily="34" charset="0"/>
                  </a:rPr>
                  <a:t>		 </a:t>
                </a:r>
                <a14:m>
                  <m:oMath xmlns:m="http://schemas.openxmlformats.org/officeDocument/2006/math">
                    <m:sSub>
                      <m:sSubPr>
                        <m:ctrlPr>
                          <a:rPr lang="en-US" sz="2000" i="1" smtClean="0">
                            <a:solidFill>
                              <a:srgbClr val="836967"/>
                            </a:solidFill>
                            <a:latin typeface="Cambria Math" panose="02040503050406030204" pitchFamily="18" charset="0"/>
                          </a:rPr>
                        </m:ctrlPr>
                      </m:sSubPr>
                      <m:e>
                        <m:acc>
                          <m:accPr>
                            <m:chr m:val="̂"/>
                            <m:ctrlPr>
                              <a:rPr lang="en-US" sz="2000" i="1" smtClean="0">
                                <a:solidFill>
                                  <a:srgbClr val="836967"/>
                                </a:solidFill>
                                <a:latin typeface="Cambria Math" panose="02040503050406030204" pitchFamily="18" charset="0"/>
                              </a:rPr>
                            </m:ctrlPr>
                          </m:accPr>
                          <m:e>
                            <m:r>
                              <a:rPr lang="en-US" sz="2000" i="1" smtClean="0">
                                <a:latin typeface="Cambria Math" panose="02040503050406030204" pitchFamily="18" charset="0"/>
                              </a:rPr>
                              <m:t>𝑌</m:t>
                            </m:r>
                          </m:e>
                        </m:acc>
                      </m:e>
                      <m:sub>
                        <m:r>
                          <a:rPr lang="en-US" sz="2000" i="1" smtClean="0">
                            <a:latin typeface="Cambria Math" panose="02040503050406030204" pitchFamily="18" charset="0"/>
                          </a:rPr>
                          <m:t>𝑖</m:t>
                        </m:r>
                      </m:sub>
                    </m:sSub>
                    <m:d>
                      <m:dPr>
                        <m:begChr m:val="["/>
                        <m:endChr m:val="]"/>
                        <m:ctrlPr>
                          <a:rPr lang="en-US" sz="2000" i="1" smtClean="0">
                            <a:solidFill>
                              <a:srgbClr val="836967"/>
                            </a:solidFill>
                            <a:latin typeface="Cambria Math" panose="02040503050406030204" pitchFamily="18" charset="0"/>
                          </a:rPr>
                        </m:ctrlPr>
                      </m:dPr>
                      <m:e>
                        <m:r>
                          <a:rPr lang="en-US" sz="2000" b="0" i="1" smtClean="0">
                            <a:solidFill>
                              <a:srgbClr val="836967"/>
                            </a:solidFill>
                            <a:latin typeface="Cambria Math" panose="02040503050406030204" pitchFamily="18" charset="0"/>
                          </a:rPr>
                          <m:t>𝑐</m:t>
                        </m:r>
                      </m:e>
                    </m:d>
                    <m:r>
                      <a:rPr lang="en-US" sz="2000" i="1" smtClean="0">
                        <a:latin typeface="Cambria Math" panose="02040503050406030204" pitchFamily="18" charset="0"/>
                      </a:rPr>
                      <m:t>=</m:t>
                    </m:r>
                    <m:nary>
                      <m:naryPr>
                        <m:chr m:val="∑"/>
                        <m:limLoc m:val="undOvr"/>
                        <m:grow m:val="on"/>
                        <m:supHide m:val="on"/>
                        <m:ctrlPr>
                          <a:rPr lang="en-US" sz="2000" i="1" smtClean="0">
                            <a:latin typeface="Cambria Math" panose="02040503050406030204" pitchFamily="18" charset="0"/>
                          </a:rPr>
                        </m:ctrlPr>
                      </m:naryPr>
                      <m:sub>
                        <m:r>
                          <a:rPr lang="en-US" sz="2000" i="1" smtClean="0">
                            <a:latin typeface="Cambria Math" panose="02040503050406030204" pitchFamily="18" charset="0"/>
                          </a:rPr>
                          <m:t>𝑗</m:t>
                        </m:r>
                        <m:r>
                          <a:rPr lang="en-US" sz="2000" i="1" smtClean="0">
                            <a:latin typeface="Cambria Math" panose="02040503050406030204" pitchFamily="18" charset="0"/>
                          </a:rPr>
                          <m:t>∈</m:t>
                        </m:r>
                        <m:sSub>
                          <m:sSubPr>
                            <m:ctrlPr>
                              <a:rPr lang="en-US" sz="2000" i="1" smtClean="0">
                                <a:solidFill>
                                  <a:srgbClr val="836967"/>
                                </a:solidFill>
                                <a:latin typeface="Cambria Math" panose="02040503050406030204" pitchFamily="18" charset="0"/>
                              </a:rPr>
                            </m:ctrlPr>
                          </m:sSubPr>
                          <m:e>
                            <m:r>
                              <a:rPr lang="en-US" sz="2000" i="1" smtClean="0">
                                <a:latin typeface="Cambria Math" panose="02040503050406030204" pitchFamily="18" charset="0"/>
                              </a:rPr>
                              <m:t>𝑣</m:t>
                            </m:r>
                          </m:e>
                          <m:sub>
                            <m:r>
                              <a:rPr lang="en-US" sz="2000" i="1" smtClean="0">
                                <a:latin typeface="Cambria Math" panose="02040503050406030204" pitchFamily="18" charset="0"/>
                              </a:rPr>
                              <m:t>𝑙</m:t>
                            </m:r>
                          </m:sub>
                        </m:sSub>
                      </m:sub>
                      <m:sup/>
                      <m:e>
                        <m:sSubSup>
                          <m:sSubSupPr>
                            <m:ctrlPr>
                              <a:rPr lang="en-US" sz="2000" i="1" smtClean="0">
                                <a:solidFill>
                                  <a:srgbClr val="836967"/>
                                </a:solidFill>
                                <a:latin typeface="Cambria Math" panose="02040503050406030204" pitchFamily="18" charset="0"/>
                              </a:rPr>
                            </m:ctrlPr>
                          </m:sSubSupPr>
                          <m:e>
                            <m:r>
                              <a:rPr lang="en-US" sz="2000" i="1" smtClean="0">
                                <a:latin typeface="Cambria Math" panose="02040503050406030204" pitchFamily="18" charset="0"/>
                              </a:rPr>
                              <m:t>𝑝</m:t>
                            </m:r>
                          </m:e>
                          <m:sub>
                            <m:r>
                              <a:rPr lang="en-US" sz="2000" i="1" smtClean="0">
                                <a:latin typeface="Cambria Math" panose="02040503050406030204" pitchFamily="18" charset="0"/>
                              </a:rPr>
                              <m:t>ⅈ</m:t>
                            </m:r>
                            <m:acc>
                              <m:accPr>
                                <m:chr m:val="̇"/>
                                <m:ctrlPr>
                                  <a:rPr lang="en-US" sz="2000" i="1" smtClean="0">
                                    <a:solidFill>
                                      <a:srgbClr val="836967"/>
                                    </a:solidFill>
                                    <a:latin typeface="Cambria Math" panose="02040503050406030204" pitchFamily="18" charset="0"/>
                                  </a:rPr>
                                </m:ctrlPr>
                              </m:accPr>
                              <m:e>
                                <m:r>
                                  <a:rPr lang="en-US" sz="2000" i="1" smtClean="0">
                                    <a:latin typeface="Cambria Math" panose="02040503050406030204" pitchFamily="18" charset="0"/>
                                  </a:rPr>
                                  <m:t>𝐽</m:t>
                                </m:r>
                              </m:e>
                            </m:acc>
                          </m:sub>
                          <m:sup>
                            <m:r>
                              <a:rPr lang="en-US" sz="2000" i="1" smtClean="0">
                                <a:latin typeface="Cambria Math" panose="02040503050406030204" pitchFamily="18" charset="0"/>
                              </a:rPr>
                              <m:t>∞</m:t>
                            </m:r>
                          </m:sup>
                        </m:sSubSup>
                      </m:e>
                    </m:nary>
                    <m:r>
                      <a:rPr lang="en-US" sz="2000" i="1" smtClean="0">
                        <a:latin typeface="Cambria Math" panose="02040503050406030204" pitchFamily="18" charset="0"/>
                      </a:rPr>
                      <m:t>∗</m:t>
                    </m:r>
                    <m:sSub>
                      <m:sSubPr>
                        <m:ctrlPr>
                          <a:rPr lang="en-US" sz="2000" i="1" smtClean="0">
                            <a:solidFill>
                              <a:srgbClr val="836967"/>
                            </a:solidFill>
                            <a:latin typeface="Cambria Math" panose="02040503050406030204" pitchFamily="18" charset="0"/>
                          </a:rPr>
                        </m:ctrlPr>
                      </m:sSubPr>
                      <m:e>
                        <m:r>
                          <a:rPr lang="en-US" sz="2000" i="1" smtClean="0">
                            <a:latin typeface="Cambria Math" panose="02040503050406030204" pitchFamily="18" charset="0"/>
                          </a:rPr>
                          <m:t>𝑌</m:t>
                        </m:r>
                      </m:e>
                      <m:sub>
                        <m:r>
                          <a:rPr lang="en-US" sz="2000" i="1" smtClean="0">
                            <a:latin typeface="Cambria Math" panose="02040503050406030204" pitchFamily="18" charset="0"/>
                          </a:rPr>
                          <m:t>𝑗</m:t>
                        </m:r>
                      </m:sub>
                    </m:sSub>
                    <m:d>
                      <m:dPr>
                        <m:begChr m:val="["/>
                        <m:endChr m:val="]"/>
                        <m:ctrlPr>
                          <a:rPr lang="en-US" sz="2000" i="1" smtClean="0">
                            <a:solidFill>
                              <a:srgbClr val="836967"/>
                            </a:solidFill>
                            <a:latin typeface="Cambria Math" panose="02040503050406030204" pitchFamily="18" charset="0"/>
                          </a:rPr>
                        </m:ctrlPr>
                      </m:dPr>
                      <m:e>
                        <m:r>
                          <a:rPr lang="en-US" sz="2000" b="0" i="1" smtClean="0">
                            <a:solidFill>
                              <a:srgbClr val="836967"/>
                            </a:solidFill>
                            <a:latin typeface="Cambria Math" panose="02040503050406030204" pitchFamily="18" charset="0"/>
                          </a:rPr>
                          <m:t>𝑐</m:t>
                        </m:r>
                      </m:e>
                    </m:d>
                    <m:r>
                      <a:rPr lang="en-US" sz="2000" b="0" i="1" smtClean="0">
                        <a:latin typeface="Cambria Math" panose="02040503050406030204" pitchFamily="18" charset="0"/>
                      </a:rPr>
                      <m:t> </m:t>
                    </m:r>
                  </m:oMath>
                </a14:m>
                <a:endParaRPr lang="en-US" sz="2000" dirty="0">
                  <a:latin typeface="Corbel" panose="020B0503020204020204" pitchFamily="34" charset="0"/>
                </a:endParaRPr>
              </a:p>
              <a:p>
                <a:pPr marL="342900" indent="-342900" algn="l" rtl="0">
                  <a:buFont typeface="Arial" panose="020B0604020202020204" pitchFamily="34" charset="0"/>
                  <a:buChar char="•"/>
                </a:pPr>
                <a:r>
                  <a:rPr lang="en-US" sz="2000" dirty="0">
                    <a:latin typeface="Corbel" panose="020B0503020204020204" pitchFamily="34" charset="0"/>
                  </a:rPr>
                  <a:t>Where </a:t>
                </a:r>
                <a14:m>
                  <m:oMath xmlns:m="http://schemas.openxmlformats.org/officeDocument/2006/math">
                    <m:sSub>
                      <m:sSubPr>
                        <m:ctrlPr>
                          <a:rPr lang="en-US" sz="2000" i="1">
                            <a:solidFill>
                              <a:srgbClr val="836967"/>
                            </a:solidFill>
                            <a:latin typeface="Cambria Math" panose="02040503050406030204" pitchFamily="18" charset="0"/>
                          </a:rPr>
                        </m:ctrlPr>
                      </m:sSubPr>
                      <m:e>
                        <m:acc>
                          <m:accPr>
                            <m:chr m:val="̂"/>
                            <m:ctrlPr>
                              <a:rPr lang="en-US" sz="2000" i="1">
                                <a:solidFill>
                                  <a:srgbClr val="836967"/>
                                </a:solidFill>
                                <a:latin typeface="Cambria Math" panose="02040503050406030204" pitchFamily="18" charset="0"/>
                              </a:rPr>
                            </m:ctrlPr>
                          </m:accPr>
                          <m:e>
                            <m:r>
                              <a:rPr lang="en-US" sz="2000" i="1">
                                <a:latin typeface="Cambria Math" panose="02040503050406030204" pitchFamily="18" charset="0"/>
                              </a:rPr>
                              <m:t>𝑌</m:t>
                            </m:r>
                          </m:e>
                        </m:acc>
                      </m:e>
                      <m:sub>
                        <m:r>
                          <a:rPr lang="en-US" sz="2000" i="1">
                            <a:latin typeface="Cambria Math" panose="02040503050406030204" pitchFamily="18" charset="0"/>
                          </a:rPr>
                          <m:t>𝑖</m:t>
                        </m:r>
                      </m:sub>
                    </m:sSub>
                    <m:d>
                      <m:dPr>
                        <m:begChr m:val="["/>
                        <m:endChr m:val="]"/>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𝐶</m:t>
                        </m:r>
                      </m:e>
                    </m:d>
                  </m:oMath>
                </a14:m>
                <a:r>
                  <a:rPr lang="en-US" sz="2000" dirty="0">
                    <a:latin typeface="Corbel" panose="020B0503020204020204" pitchFamily="34" charset="0"/>
                  </a:rPr>
                  <a:t> - probability distribution over labels,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𝑖𝑗</m:t>
                        </m:r>
                      </m:sub>
                    </m:sSub>
                    <m:r>
                      <a:rPr lang="en-US" sz="2000" b="0" i="1" smtClean="0">
                        <a:latin typeface="Cambria Math" panose="02040503050406030204" pitchFamily="18" charset="0"/>
                      </a:rPr>
                      <m:t>=</m:t>
                    </m:r>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e>
                    </m:d>
                  </m:oMath>
                </a14:m>
                <a:r>
                  <a:rPr lang="en-US" sz="2000" dirty="0">
                    <a:latin typeface="Corbel" panose="020B0503020204020204" pitchFamily="34" charset="0"/>
                  </a:rPr>
                  <a:t> one step probability transition matrix</a:t>
                </a:r>
              </a:p>
              <a:p>
                <a:pPr marL="342900" indent="-342900" algn="l" rtl="0">
                  <a:buFont typeface="Arial" panose="020B0604020202020204" pitchFamily="34" charset="0"/>
                  <a:buChar char="•"/>
                </a:pPr>
                <a:r>
                  <a:rPr lang="en-US" dirty="0"/>
                  <a:t>if output requires single label per node, assign the most probable.</a:t>
                </a:r>
              </a:p>
              <a:p>
                <a:pPr marL="342900" indent="-342900" algn="l" rtl="0">
                  <a:buFont typeface="Arial" panose="020B0604020202020204" pitchFamily="34" charset="0"/>
                  <a:buChar char="•"/>
                </a:pPr>
                <a:r>
                  <a:rPr lang="en-US" sz="2000" dirty="0">
                    <a:latin typeface="Corbel" panose="020B0503020204020204" pitchFamily="34" charset="0"/>
                  </a:rPr>
                  <a:t>In matrix form </a:t>
                </a:r>
              </a:p>
              <a:p>
                <a:pPr algn="l" rtl="0"/>
                <a14:m>
                  <m:oMathPara xmlns:m="http://schemas.openxmlformats.org/officeDocument/2006/math">
                    <m:oMathParaPr>
                      <m:jc m:val="centerGroup"/>
                    </m:oMathParaPr>
                    <m:oMath xmlns:m="http://schemas.openxmlformats.org/officeDocument/2006/math">
                      <m:acc>
                        <m:accPr>
                          <m:chr m:val="̂"/>
                          <m:ctrlPr>
                            <a:rPr lang="en-US" sz="2000" i="1" smtClean="0">
                              <a:solidFill>
                                <a:srgbClr val="836967"/>
                              </a:solidFill>
                              <a:latin typeface="Cambria Math" panose="02040503050406030204" pitchFamily="18" charset="0"/>
                            </a:rPr>
                          </m:ctrlPr>
                        </m:accPr>
                        <m:e>
                          <m:r>
                            <a:rPr lang="en-US" sz="2000" i="1" smtClean="0">
                              <a:latin typeface="Cambria Math" panose="02040503050406030204" pitchFamily="18" charset="0"/>
                            </a:rPr>
                            <m:t>𝑌</m:t>
                          </m:r>
                        </m:e>
                      </m:acc>
                      <m:r>
                        <a:rPr lang="en-US" sz="2000" i="1" smtClean="0">
                          <a:latin typeface="Cambria Math" panose="02040503050406030204" pitchFamily="18" charset="0"/>
                        </a:rPr>
                        <m:t>=</m:t>
                      </m:r>
                      <m:sSup>
                        <m:sSupPr>
                          <m:ctrlPr>
                            <a:rPr lang="en-US" sz="2000" i="1" smtClean="0">
                              <a:solidFill>
                                <a:srgbClr val="836967"/>
                              </a:solidFill>
                              <a:latin typeface="Cambria Math" panose="02040503050406030204" pitchFamily="18" charset="0"/>
                            </a:rPr>
                          </m:ctrlPr>
                        </m:sSupPr>
                        <m:e>
                          <m:r>
                            <a:rPr lang="en-US" sz="2000" i="1" smtClean="0">
                              <a:latin typeface="Cambria Math" panose="02040503050406030204" pitchFamily="18" charset="0"/>
                            </a:rPr>
                            <m:t>𝑃</m:t>
                          </m:r>
                        </m:e>
                        <m:sup>
                          <m:r>
                            <a:rPr lang="en-US" sz="2000" i="1" smtClean="0">
                              <a:latin typeface="Cambria Math" panose="02040503050406030204" pitchFamily="18" charset="0"/>
                            </a:rPr>
                            <m:t>∞</m:t>
                          </m:r>
                        </m:sup>
                      </m:sSup>
                      <m:r>
                        <a:rPr lang="en-US" sz="2000" i="1" smtClean="0">
                          <a:latin typeface="Cambria Math" panose="02040503050406030204" pitchFamily="18" charset="0"/>
                        </a:rPr>
                        <m:t>𝑌</m:t>
                      </m:r>
                    </m:oMath>
                  </m:oMathPara>
                </a14:m>
                <a:endParaRPr lang="en-US" sz="2000" dirty="0">
                  <a:latin typeface="Corbel" panose="020B0503020204020204" pitchFamily="34" charset="0"/>
                </a:endParaRPr>
              </a:p>
              <a:p>
                <a:pPr algn="l" rtl="0"/>
                <a:r>
                  <a:rPr lang="en-US" sz="2000" dirty="0">
                    <a:latin typeface="Corbel" panose="020B0503020204020204" pitchFamily="34" charset="0"/>
                  </a:rPr>
                  <a:t>where </a:t>
                </a:r>
                <a14:m>
                  <m:oMath xmlns:m="http://schemas.openxmlformats.org/officeDocument/2006/math">
                    <m:r>
                      <a:rPr lang="en-US" sz="2000" i="1" smtClean="0">
                        <a:latin typeface="Cambria Math" panose="02040503050406030204" pitchFamily="18" charset="0"/>
                      </a:rPr>
                      <m:t>𝑌</m:t>
                    </m:r>
                    <m:r>
                      <a:rPr lang="en-US" sz="2000" i="1" smtClean="0">
                        <a:latin typeface="Cambria Math" panose="02040503050406030204" pitchFamily="18" charset="0"/>
                      </a:rPr>
                      <m:t>=</m:t>
                    </m:r>
                    <m:d>
                      <m:dPr>
                        <m:ctrlPr>
                          <a:rPr lang="en-US" sz="2000" i="1" smtClean="0">
                            <a:solidFill>
                              <a:srgbClr val="836967"/>
                            </a:solidFill>
                            <a:latin typeface="Cambria Math" panose="02040503050406030204" pitchFamily="18" charset="0"/>
                          </a:rPr>
                        </m:ctrlPr>
                      </m:dPr>
                      <m:e>
                        <m:sSub>
                          <m:sSubPr>
                            <m:ctrlPr>
                              <a:rPr lang="en-US" sz="2000" i="1" smtClean="0">
                                <a:solidFill>
                                  <a:srgbClr val="836967"/>
                                </a:solidFill>
                                <a:latin typeface="Cambria Math" panose="02040503050406030204" pitchFamily="18" charset="0"/>
                              </a:rPr>
                            </m:ctrlPr>
                          </m:sSubPr>
                          <m:e>
                            <m:r>
                              <a:rPr lang="en-US" sz="2000" i="1" smtClean="0">
                                <a:latin typeface="Cambria Math" panose="02040503050406030204" pitchFamily="18" charset="0"/>
                              </a:rPr>
                              <m:t>𝑌</m:t>
                            </m:r>
                          </m:e>
                          <m:sub>
                            <m:r>
                              <a:rPr lang="en-US" sz="2000" i="1" smtClean="0">
                                <a:latin typeface="Cambria Math" panose="02040503050406030204" pitchFamily="18" charset="0"/>
                              </a:rPr>
                              <m:t>𝑙</m:t>
                            </m:r>
                          </m:sub>
                        </m:sSub>
                        <m:r>
                          <a:rPr lang="en-US" sz="2000" i="1" smtClean="0">
                            <a:latin typeface="Cambria Math" panose="02040503050406030204" pitchFamily="18" charset="0"/>
                          </a:rPr>
                          <m:t>,</m:t>
                        </m:r>
                        <m:r>
                          <a:rPr lang="en-US" sz="2000" i="1" smtClean="0">
                            <a:latin typeface="Cambria Math" panose="02040503050406030204" pitchFamily="18" charset="0"/>
                          </a:rPr>
                          <m:t>0</m:t>
                        </m:r>
                      </m:e>
                    </m:d>
                    <m:r>
                      <a:rPr lang="en-US" sz="2000" i="1" smtClean="0">
                        <a:latin typeface="Cambria Math" panose="02040503050406030204" pitchFamily="18" charset="0"/>
                      </a:rPr>
                      <m:t>,</m:t>
                    </m:r>
                    <m:acc>
                      <m:accPr>
                        <m:chr m:val="̂"/>
                        <m:ctrlPr>
                          <a:rPr lang="en-US" sz="2000" i="1" smtClean="0">
                            <a:solidFill>
                              <a:srgbClr val="836967"/>
                            </a:solidFill>
                            <a:latin typeface="Cambria Math" panose="02040503050406030204" pitchFamily="18" charset="0"/>
                          </a:rPr>
                        </m:ctrlPr>
                      </m:accPr>
                      <m:e>
                        <m:r>
                          <a:rPr lang="en-US" sz="2000" i="1" smtClean="0">
                            <a:latin typeface="Cambria Math" panose="02040503050406030204" pitchFamily="18" charset="0"/>
                          </a:rPr>
                          <m:t>𝑌</m:t>
                        </m:r>
                      </m:e>
                    </m:acc>
                    <m:r>
                      <a:rPr lang="en-US" sz="2000" i="1" smtClean="0">
                        <a:latin typeface="Cambria Math" panose="02040503050406030204" pitchFamily="18" charset="0"/>
                      </a:rPr>
                      <m:t>=</m:t>
                    </m:r>
                    <m:d>
                      <m:dPr>
                        <m:ctrlPr>
                          <a:rPr lang="en-US" sz="2000" i="1" smtClean="0">
                            <a:solidFill>
                              <a:srgbClr val="836967"/>
                            </a:solidFill>
                            <a:latin typeface="Cambria Math" panose="02040503050406030204" pitchFamily="18" charset="0"/>
                          </a:rPr>
                        </m:ctrlPr>
                      </m:dPr>
                      <m:e>
                        <m:sSub>
                          <m:sSubPr>
                            <m:ctrlPr>
                              <a:rPr lang="en-US" sz="2000" i="1" smtClean="0">
                                <a:solidFill>
                                  <a:srgbClr val="836967"/>
                                </a:solidFill>
                                <a:latin typeface="Cambria Math" panose="02040503050406030204" pitchFamily="18" charset="0"/>
                              </a:rPr>
                            </m:ctrlPr>
                          </m:sSubPr>
                          <m:e>
                            <m:r>
                              <a:rPr lang="en-US" sz="2000" i="1" smtClean="0">
                                <a:latin typeface="Cambria Math" panose="02040503050406030204" pitchFamily="18" charset="0"/>
                              </a:rPr>
                              <m:t>𝑌</m:t>
                            </m:r>
                          </m:e>
                          <m:sub>
                            <m:r>
                              <a:rPr lang="en-US" sz="2000" i="1" smtClean="0">
                                <a:latin typeface="Cambria Math" panose="02040503050406030204" pitchFamily="18" charset="0"/>
                              </a:rPr>
                              <m:t>𝑙</m:t>
                            </m:r>
                          </m:sub>
                        </m:sSub>
                        <m:r>
                          <a:rPr lang="en-US" sz="2000" i="1" smtClean="0">
                            <a:latin typeface="Cambria Math" panose="02040503050406030204" pitchFamily="18" charset="0"/>
                          </a:rPr>
                          <m:t>,</m:t>
                        </m:r>
                        <m:sSub>
                          <m:sSubPr>
                            <m:ctrlPr>
                              <a:rPr lang="en-US" sz="2000" i="1" smtClean="0">
                                <a:solidFill>
                                  <a:srgbClr val="836967"/>
                                </a:solidFill>
                                <a:latin typeface="Cambria Math" panose="02040503050406030204" pitchFamily="18" charset="0"/>
                              </a:rPr>
                            </m:ctrlPr>
                          </m:sSubPr>
                          <m:e>
                            <m:acc>
                              <m:accPr>
                                <m:chr m:val="̂"/>
                                <m:ctrlPr>
                                  <a:rPr lang="en-US" sz="2000" i="1" smtClean="0">
                                    <a:solidFill>
                                      <a:srgbClr val="836967"/>
                                    </a:solidFill>
                                    <a:latin typeface="Cambria Math" panose="02040503050406030204" pitchFamily="18" charset="0"/>
                                  </a:rPr>
                                </m:ctrlPr>
                              </m:accPr>
                              <m:e>
                                <m:r>
                                  <a:rPr lang="en-US" sz="2000" i="1" smtClean="0">
                                    <a:latin typeface="Cambria Math" panose="02040503050406030204" pitchFamily="18" charset="0"/>
                                  </a:rPr>
                                  <m:t>𝑌</m:t>
                                </m:r>
                              </m:e>
                            </m:acc>
                          </m:e>
                          <m:sub>
                            <m:r>
                              <a:rPr lang="en-US" sz="2000" i="1" smtClean="0">
                                <a:latin typeface="Cambria Math" panose="02040503050406030204" pitchFamily="18" charset="0"/>
                              </a:rPr>
                              <m:t>𝑢</m:t>
                            </m:r>
                          </m:sub>
                        </m:sSub>
                      </m:e>
                    </m:d>
                  </m:oMath>
                </a14:m>
                <a:r>
                  <a:rPr lang="en-US" sz="2000" dirty="0">
                    <a:latin typeface="Corbel" panose="020B0503020204020204" pitchFamily="34" charset="0"/>
                  </a:rPr>
                  <a:t> </a:t>
                </a:r>
              </a:p>
              <a:p>
                <a:pPr algn="l" rtl="0"/>
                <a:endParaRPr lang="en-US" sz="2000" dirty="0">
                  <a:latin typeface="Corbel" panose="020B0503020204020204" pitchFamily="34" charset="0"/>
                </a:endParaRPr>
              </a:p>
              <a:p>
                <a:pPr algn="l" rtl="0"/>
                <a:r>
                  <a:rPr lang="en-US" sz="2000" u="sng" dirty="0">
                    <a:latin typeface="Corbel" panose="020B0503020204020204" pitchFamily="34" charset="0"/>
                  </a:rPr>
                  <a:t>Source</a:t>
                </a:r>
                <a:r>
                  <a:rPr lang="en-US" sz="2000" dirty="0">
                    <a:latin typeface="Corbel" panose="020B0503020204020204" pitchFamily="34" charset="0"/>
                  </a:rPr>
                  <a:t>: </a:t>
                </a:r>
                <a:r>
                  <a:rPr lang="en-US" sz="2000" dirty="0">
                    <a:latin typeface="Corbel" panose="020B0503020204020204" pitchFamily="34" charset="0"/>
                    <a:hlinkClick r:id="rId2"/>
                  </a:rPr>
                  <a:t>https://chih-ling-hsu.github.io/2020/05/24/Label-Propagation</a:t>
                </a:r>
                <a:r>
                  <a:rPr lang="en-US" sz="2000" dirty="0">
                    <a:latin typeface="Corbel" panose="020B0503020204020204" pitchFamily="34" charset="0"/>
                  </a:rPr>
                  <a:t> </a:t>
                </a:r>
              </a:p>
              <a:p>
                <a:pPr marL="342900" indent="-342900" algn="l" rtl="0">
                  <a:buFont typeface="Arial" panose="020B0604020202020204" pitchFamily="34" charset="0"/>
                  <a:buChar char="•"/>
                </a:pPr>
                <a:endParaRPr lang="en-US" sz="2000" dirty="0">
                  <a:latin typeface="Corbel" panose="020B0503020204020204" pitchFamily="34" charset="0"/>
                </a:endParaRPr>
              </a:p>
            </p:txBody>
          </p:sp>
        </mc:Choice>
        <mc:Fallback xmlns="">
          <p:sp>
            <p:nvSpPr>
              <p:cNvPr id="6" name="תיבת טקסט 5">
                <a:extLst>
                  <a:ext uri="{FF2B5EF4-FFF2-40B4-BE49-F238E27FC236}">
                    <a16:creationId xmlns:a16="http://schemas.microsoft.com/office/drawing/2014/main" id="{CA58AAAF-0FEC-47F2-84A8-83331B6A31B4}"/>
                  </a:ext>
                </a:extLst>
              </p:cNvPr>
              <p:cNvSpPr txBox="1">
                <a:spLocks noRot="1" noChangeAspect="1" noMove="1" noResize="1" noEditPoints="1" noAdjustHandles="1" noChangeArrowheads="1" noChangeShapeType="1" noTextEdit="1"/>
              </p:cNvSpPr>
              <p:nvPr/>
            </p:nvSpPr>
            <p:spPr>
              <a:xfrm>
                <a:off x="589935" y="1885028"/>
                <a:ext cx="9393820" cy="4135812"/>
              </a:xfrm>
              <a:prstGeom prst="rect">
                <a:avLst/>
              </a:prstGeom>
              <a:blipFill>
                <a:blip r:embed="rId3"/>
                <a:stretch>
                  <a:fillRect l="-714" t="-736" r="-973"/>
                </a:stretch>
              </a:blipFill>
            </p:spPr>
            <p:txBody>
              <a:bodyPr/>
              <a:lstStyle/>
              <a:p>
                <a:r>
                  <a:rPr lang="he-IL">
                    <a:noFill/>
                  </a:rPr>
                  <a:t> </a:t>
                </a:r>
              </a:p>
            </p:txBody>
          </p:sp>
        </mc:Fallback>
      </mc:AlternateContent>
    </p:spTree>
    <p:extLst>
      <p:ext uri="{BB962C8B-B14F-4D97-AF65-F5344CB8AC3E}">
        <p14:creationId xmlns:p14="http://schemas.microsoft.com/office/powerpoint/2010/main" val="14603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FD8853-137A-409B-AA8B-431C2D864BDA}"/>
              </a:ext>
            </a:extLst>
          </p:cNvPr>
          <p:cNvSpPr>
            <a:spLocks noGrp="1"/>
          </p:cNvSpPr>
          <p:nvPr>
            <p:ph type="title"/>
          </p:nvPr>
        </p:nvSpPr>
        <p:spPr/>
        <p:txBody>
          <a:bodyPr>
            <a:normAutofit/>
          </a:bodyPr>
          <a:lstStyle/>
          <a:p>
            <a:pPr algn="ctr" rtl="0"/>
            <a:r>
              <a:rPr lang="en-US" sz="5400" b="1" u="sng" dirty="0">
                <a:solidFill>
                  <a:srgbClr val="00B0F0"/>
                </a:solidFill>
                <a:latin typeface="Corbel" panose="020B0503020204020204" pitchFamily="34" charset="0"/>
              </a:rPr>
              <a:t>Random Walk method-cont.</a:t>
            </a:r>
            <a:endParaRPr lang="he-IL" sz="5400"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2A54BF68-76C8-47F6-93F3-232AAA498049}"/>
              </a:ext>
            </a:extLst>
          </p:cNvPr>
          <p:cNvSpPr>
            <a:spLocks noGrp="1"/>
          </p:cNvSpPr>
          <p:nvPr>
            <p:ph type="sldNum" sz="quarter" idx="12"/>
          </p:nvPr>
        </p:nvSpPr>
        <p:spPr/>
        <p:txBody>
          <a:bodyPr/>
          <a:lstStyle/>
          <a:p>
            <a:fld id="{285A8641-92CE-42F0-8269-688F160B1D81}" type="slidenum">
              <a:rPr lang="he-IL" smtClean="0"/>
              <a:t>22</a:t>
            </a:fld>
            <a:endParaRPr lang="he-IL"/>
          </a:p>
        </p:txBody>
      </p:sp>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F353F88F-1E63-172E-FEFB-12088043DF4D}"/>
                  </a:ext>
                </a:extLst>
              </p:cNvPr>
              <p:cNvSpPr txBox="1"/>
              <p:nvPr/>
            </p:nvSpPr>
            <p:spPr>
              <a:xfrm>
                <a:off x="1168207" y="1690688"/>
                <a:ext cx="8563622" cy="4077783"/>
              </a:xfrm>
              <a:prstGeom prst="rect">
                <a:avLst/>
              </a:prstGeom>
              <a:noFill/>
            </p:spPr>
            <p:txBody>
              <a:bodyPr wrap="square" rtlCol="1">
                <a:spAutoFit/>
              </a:bodyPr>
              <a:lstStyle/>
              <a:p>
                <a:pPr marL="285750" indent="-285750" algn="l" rtl="0">
                  <a:buFont typeface="Arial" panose="020B0604020202020204" pitchFamily="34" charset="0"/>
                  <a:buChar char="•"/>
                </a:pPr>
                <a:r>
                  <a:rPr lang="en-US" sz="2000" dirty="0"/>
                  <a:t>Random walk matrix: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𝐷</m:t>
                        </m:r>
                      </m:e>
                      <m:sup>
                        <m:r>
                          <a:rPr lang="en-US" sz="2000" b="0" i="1" smtClean="0">
                            <a:latin typeface="Cambria Math" panose="02040503050406030204" pitchFamily="18" charset="0"/>
                          </a:rPr>
                          <m:t>−</m:t>
                        </m:r>
                        <m:r>
                          <a:rPr lang="en-US" sz="2000" b="0" i="1" smtClean="0">
                            <a:latin typeface="Cambria Math" panose="02040503050406030204" pitchFamily="18" charset="0"/>
                          </a:rPr>
                          <m:t>1</m:t>
                        </m:r>
                      </m:sup>
                    </m:sSup>
                    <m:r>
                      <a:rPr lang="en-US" sz="2000" b="0" i="1" smtClean="0">
                        <a:latin typeface="Cambria Math" panose="02040503050406030204" pitchFamily="18" charset="0"/>
                      </a:rPr>
                      <m:t>𝐴</m:t>
                    </m:r>
                  </m:oMath>
                </a14:m>
                <a:endParaRPr lang="en-US" sz="2000" b="0" dirty="0"/>
              </a:p>
              <a:p>
                <a:pPr marL="285750" indent="-285750" algn="l" rtl="0">
                  <a:buFont typeface="Arial" panose="020B0604020202020204" pitchFamily="34" charset="0"/>
                  <a:buChar char="•"/>
                </a:pPr>
                <a:r>
                  <a:rPr lang="en-US" sz="2000" dirty="0"/>
                  <a:t>Random walk with absorbing states</a:t>
                </a:r>
              </a:p>
              <a:p>
                <a:pPr algn="l" rtl="0"/>
                <a:endParaRPr lang="en-US" sz="2000" dirty="0"/>
              </a:p>
              <a:p>
                <a:pPr lvl="1" algn="l" rtl="0"/>
                <a:r>
                  <a:rPr lang="en-US" sz="2000" dirty="0"/>
                  <a:t>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2"/>
                                  <m:mcJc m:val="center"/>
                                </m:mcPr>
                              </m:mc>
                            </m:mcs>
                            <m:ctrlPr>
                              <a:rPr lang="en-US" sz="2000" b="0" i="1" smtClean="0">
                                <a:latin typeface="Cambria Math" panose="02040503050406030204" pitchFamily="18" charset="0"/>
                              </a:rPr>
                            </m:ctrlPr>
                          </m:mP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𝑙𝑙</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𝑙</m:t>
                                  </m:r>
                                  <m:r>
                                    <a:rPr lang="en-US" sz="2000" b="0" i="1" smtClean="0">
                                      <a:latin typeface="Cambria Math" panose="02040503050406030204" pitchFamily="18" charset="0"/>
                                    </a:rPr>
                                    <m:t>𝑢</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𝑢</m:t>
                                  </m:r>
                                  <m:r>
                                    <a:rPr lang="en-US" sz="2000" i="1">
                                      <a:latin typeface="Cambria Math" panose="02040503050406030204" pitchFamily="18" charset="0"/>
                                    </a:rPr>
                                    <m:t>𝑙</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𝑢𝑢</m:t>
                                  </m:r>
                                </m:sub>
                              </m:sSub>
                            </m:e>
                          </m:mr>
                        </m:m>
                      </m:e>
                    </m:d>
                    <m:r>
                      <a:rPr lang="en-US" sz="2000" b="0" i="1" smtClean="0">
                        <a:latin typeface="Cambria Math" panose="02040503050406030204" pitchFamily="18" charset="0"/>
                      </a:rPr>
                      <m:t>=</m:t>
                    </m:r>
                    <m:d>
                      <m:dPr>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a:rPr lang="en-US" sz="2000" b="0" i="1" smtClean="0">
                                  <a:latin typeface="Cambria Math" panose="02040503050406030204" pitchFamily="18" charset="0"/>
                                </a:rPr>
                                <m:t>1</m:t>
                              </m:r>
                            </m:e>
                            <m:e>
                              <m:r>
                                <a:rPr lang="en-US" sz="2000" b="0" i="1" smtClean="0">
                                  <a:latin typeface="Cambria Math" panose="02040503050406030204" pitchFamily="18" charset="0"/>
                                </a:rPr>
                                <m:t>0</m:t>
                              </m:r>
                            </m:e>
                          </m:mr>
                          <m:m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𝑢𝑙</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𝑢𝑢</m:t>
                                  </m:r>
                                </m:sub>
                              </m:sSub>
                            </m:e>
                          </m:mr>
                        </m:m>
                      </m:e>
                    </m:d>
                  </m:oMath>
                </a14:m>
                <a:endParaRPr lang="en-US" sz="2000" dirty="0"/>
              </a:p>
              <a:p>
                <a:pPr lvl="1" algn="l" rtl="0"/>
                <a:endParaRPr lang="en-US" sz="2000" dirty="0"/>
              </a:p>
              <a:p>
                <a:pPr marL="285750" indent="-285750" algn="l" rtl="0">
                  <a:buFont typeface="Arial" panose="020B0604020202020204" pitchFamily="34" charset="0"/>
                  <a:buChar char="•"/>
                </a:pPr>
                <a:r>
                  <a:rPr lang="en-US" sz="2000" dirty="0"/>
                  <a:t>At </a:t>
                </a:r>
                <a14:m>
                  <m:oMath xmlns:m="http://schemas.openxmlformats.org/officeDocument/2006/math">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oMath>
                </a14:m>
                <a:r>
                  <a:rPr lang="en-US" sz="2000" dirty="0"/>
                  <a:t>limit:</a:t>
                </a:r>
              </a:p>
              <a:p>
                <a:pPr algn="l" rtl="0"/>
                <a:r>
                  <a:rPr lang="en-US" sz="2000" dirty="0"/>
                  <a:t>	</a:t>
                </a:r>
              </a:p>
              <a:p>
                <a:pPr algn="l" rtl="0"/>
                <a:r>
                  <a:rPr lang="en-US" sz="2000" dirty="0"/>
                  <a:t>	</a:t>
                </a:r>
                <a14:m>
                  <m:oMath xmlns:m="http://schemas.openxmlformats.org/officeDocument/2006/math">
                    <m:func>
                      <m:funcPr>
                        <m:ctrlPr>
                          <a:rPr lang="en-US" sz="2000" i="1" smtClean="0">
                            <a:latin typeface="Cambria Math" panose="02040503050406030204" pitchFamily="18" charset="0"/>
                          </a:rPr>
                        </m:ctrlPr>
                      </m:funcPr>
                      <m:fName>
                        <m:limLow>
                          <m:limLowPr>
                            <m:ctrlPr>
                              <a:rPr lang="en-US" sz="2000" i="1" smtClean="0">
                                <a:latin typeface="Cambria Math" panose="02040503050406030204" pitchFamily="18" charset="0"/>
                              </a:rPr>
                            </m:ctrlPr>
                          </m:limLowPr>
                          <m:e>
                            <m:r>
                              <m:rPr>
                                <m:sty m:val="p"/>
                              </m:rPr>
                              <a:rPr lang="en-US" sz="2000" i="0" smtClean="0">
                                <a:latin typeface="Cambria Math" panose="02040503050406030204" pitchFamily="18" charset="0"/>
                              </a:rPr>
                              <m:t>lim</m:t>
                            </m:r>
                          </m:e>
                          <m:lim>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lim>
                        </m:limLow>
                      </m:fName>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𝑃</m:t>
                            </m:r>
                          </m:e>
                          <m:sup>
                            <m:r>
                              <a:rPr lang="en-US" sz="2000" b="0" i="1" smtClean="0">
                                <a:latin typeface="Cambria Math" panose="02040503050406030204" pitchFamily="18" charset="0"/>
                              </a:rPr>
                              <m:t>𝑡</m:t>
                            </m:r>
                          </m:sup>
                        </m:sSup>
                        <m:r>
                          <a:rPr lang="en-US" sz="2000" b="0" i="1" smtClean="0">
                            <a:latin typeface="Cambria Math" panose="02040503050406030204" pitchFamily="18" charset="0"/>
                          </a:rPr>
                          <m:t>=</m:t>
                        </m:r>
                      </m:e>
                    </m:func>
                  </m:oMath>
                </a14:m>
                <a:r>
                  <a:rPr lang="en-US" sz="2000" dirty="0"/>
                  <a:t> </a:t>
                </a:r>
                <a14:m>
                  <m:oMath xmlns:m="http://schemas.openxmlformats.org/officeDocument/2006/math">
                    <m:d>
                      <m:dPr>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1</m:t>
                              </m:r>
                            </m:e>
                            <m:e>
                              <m:r>
                                <a:rPr lang="en-US" sz="2000" i="1">
                                  <a:latin typeface="Cambria Math" panose="02040503050406030204" pitchFamily="18" charset="0"/>
                                </a:rPr>
                                <m:t>0</m:t>
                              </m:r>
                            </m:e>
                          </m:mr>
                          <m:mr>
                            <m:e>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nary>
                                    <m:naryPr>
                                      <m:chr m:val="∑"/>
                                      <m:limLoc m:val="subSup"/>
                                      <m:ctrlPr>
                                        <a:rPr lang="en-US" sz="2000" i="1" smtClean="0">
                                          <a:latin typeface="Cambria Math" panose="02040503050406030204" pitchFamily="18" charset="0"/>
                                        </a:rPr>
                                      </m:ctrlPr>
                                    </m:naryPr>
                                    <m:sub>
                                      <m:r>
                                        <m:rPr>
                                          <m:brk m:alnAt="25"/>
                                        </m:rPr>
                                        <a:rPr lang="en-US" sz="2000" b="0" i="1" smtClean="0">
                                          <a:latin typeface="Cambria Math" panose="02040503050406030204" pitchFamily="18" charset="0"/>
                                        </a:rPr>
                                        <m:t>𝑛</m:t>
                                      </m:r>
                                      <m:r>
                                        <a:rPr lang="en-US" sz="2000" b="0" i="1" smtClean="0">
                                          <a:latin typeface="Cambria Math" panose="02040503050406030204" pitchFamily="18" charset="0"/>
                                        </a:rPr>
                                        <m:t>=</m:t>
                                      </m:r>
                                      <m:r>
                                        <m:rPr>
                                          <m:brk m:alnAt="25"/>
                                        </m:rPr>
                                        <a:rPr lang="en-US" sz="2000" b="0" i="1" smtClean="0">
                                          <a:latin typeface="Cambria Math" panose="02040503050406030204" pitchFamily="18" charset="0"/>
                                        </a:rPr>
                                        <m:t>0</m:t>
                                      </m:r>
                                    </m:sub>
                                    <m:sup>
                                      <m:r>
                                        <a:rPr lang="en-US" sz="2000" i="1" smtClean="0">
                                          <a:latin typeface="Cambria Math" panose="02040503050406030204" pitchFamily="18" charset="0"/>
                                          <a:ea typeface="Cambria Math" panose="02040503050406030204" pitchFamily="18" charset="0"/>
                                        </a:rPr>
                                        <m:t>∞</m:t>
                                      </m:r>
                                    </m:sup>
                                    <m:e>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𝑃</m:t>
                                          </m:r>
                                        </m:e>
                                        <m:sub>
                                          <m:r>
                                            <a:rPr lang="en-US" sz="2000" b="0" i="1" smtClean="0">
                                              <a:latin typeface="Cambria Math" panose="02040503050406030204" pitchFamily="18" charset="0"/>
                                            </a:rPr>
                                            <m:t>𝑢𝑢</m:t>
                                          </m:r>
                                        </m:sub>
                                        <m:sup>
                                          <m:r>
                                            <a:rPr lang="en-US" sz="2000" b="0" i="1" smtClean="0">
                                              <a:latin typeface="Cambria Math" panose="02040503050406030204" pitchFamily="18" charset="0"/>
                                            </a:rPr>
                                            <m:t>𝑛</m:t>
                                          </m:r>
                                        </m:sup>
                                      </m:sSubSup>
                                      <m:r>
                                        <a:rPr lang="en-US" sz="2000" b="0" i="1" smtClean="0">
                                          <a:latin typeface="Cambria Math" panose="02040503050406030204" pitchFamily="18" charset="0"/>
                                        </a:rPr>
                                        <m:t>)</m:t>
                                      </m:r>
                                    </m:e>
                                  </m:nary>
                                  <m:r>
                                    <a:rPr lang="en-US" sz="2000" i="1">
                                      <a:latin typeface="Cambria Math" panose="02040503050406030204" pitchFamily="18" charset="0"/>
                                    </a:rPr>
                                    <m:t>𝑃</m:t>
                                  </m:r>
                                </m:e>
                                <m:sub>
                                  <m:r>
                                    <a:rPr lang="en-US" sz="2000" i="1">
                                      <a:latin typeface="Cambria Math" panose="02040503050406030204" pitchFamily="18" charset="0"/>
                                    </a:rPr>
                                    <m:t>𝑢𝑙</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𝑢𝑢</m:t>
                                  </m:r>
                                </m:sub>
                              </m:sSub>
                            </m:e>
                          </m:mr>
                        </m:m>
                      </m:e>
                    </m:d>
                    <m:r>
                      <a:rPr lang="en-US" sz="2000" b="0" i="1" smtClean="0">
                        <a:latin typeface="Cambria Math" panose="02040503050406030204" pitchFamily="18" charset="0"/>
                      </a:rPr>
                      <m:t>=</m:t>
                    </m:r>
                    <m:d>
                      <m:dPr>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1</m:t>
                              </m:r>
                            </m:e>
                            <m:e>
                              <m:r>
                                <a:rPr lang="en-US" sz="2000" i="1">
                                  <a:latin typeface="Cambria Math" panose="02040503050406030204" pitchFamily="18" charset="0"/>
                                </a:rPr>
                                <m:t>0</m:t>
                              </m:r>
                            </m:e>
                          </m:mr>
                          <m:mr>
                            <m:e>
                              <m:sSup>
                                <m:sSupPr>
                                  <m:ctrlPr>
                                    <a:rPr lang="en-US" sz="2000" i="1" smtClean="0">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1</m:t>
                                      </m:r>
                                      <m:r>
                                        <a:rPr lang="en-US" sz="2000" i="1">
                                          <a:latin typeface="Cambria Math" panose="02040503050406030204" pitchFamily="18" charset="0"/>
                                        </a:rPr>
                                        <m:t>−</m:t>
                                      </m:r>
                                      <m:r>
                                        <a:rPr lang="en-US" sz="2000" i="1">
                                          <a:latin typeface="Cambria Math" panose="02040503050406030204" pitchFamily="18" charset="0"/>
                                        </a:rPr>
                                        <m:t>𝑃</m:t>
                                      </m:r>
                                    </m:e>
                                    <m:sub>
                                      <m:r>
                                        <a:rPr lang="en-US" sz="2000" i="1">
                                          <a:latin typeface="Cambria Math" panose="02040503050406030204" pitchFamily="18" charset="0"/>
                                        </a:rPr>
                                        <m:t>𝑢𝑢</m:t>
                                      </m:r>
                                    </m:sub>
                                  </m:sSub>
                                  <m:r>
                                    <a:rPr lang="en-US" sz="2000" i="1">
                                      <a:latin typeface="Cambria Math" panose="02040503050406030204" pitchFamily="18" charset="0"/>
                                    </a:rPr>
                                    <m:t>)</m:t>
                                  </m:r>
                                </m:e>
                                <m:sup>
                                  <m:r>
                                    <a:rPr lang="en-US" sz="2000" b="0" i="1" smtClean="0">
                                      <a:latin typeface="Cambria Math" panose="02040503050406030204" pitchFamily="18" charset="0"/>
                                    </a:rPr>
                                    <m:t>−</m:t>
                                  </m:r>
                                  <m:r>
                                    <a:rPr lang="en-US" sz="2000" b="0" i="1" smtClean="0">
                                      <a:latin typeface="Cambria Math" panose="02040503050406030204" pitchFamily="18" charset="0"/>
                                    </a:rPr>
                                    <m:t>1</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𝑢</m:t>
                                  </m:r>
                                  <m:r>
                                    <a:rPr lang="en-US" sz="2000" b="0" i="1" smtClean="0">
                                      <a:latin typeface="Cambria Math" panose="02040503050406030204" pitchFamily="18" charset="0"/>
                                    </a:rPr>
                                    <m:t>𝑙</m:t>
                                  </m:r>
                                </m:sub>
                              </m:sSub>
                            </m:e>
                            <m:e>
                              <m:r>
                                <a:rPr lang="en-US" sz="2000" b="0" i="1" smtClean="0">
                                  <a:latin typeface="Cambria Math" panose="02040503050406030204" pitchFamily="18" charset="0"/>
                                </a:rPr>
                                <m:t>0</m:t>
                              </m:r>
                            </m:e>
                          </m:mr>
                        </m:m>
                      </m:e>
                    </m:d>
                  </m:oMath>
                </a14:m>
                <a:endParaRPr lang="en-US" sz="2000" dirty="0"/>
              </a:p>
              <a:p>
                <a:pPr marL="342900" indent="-342900" algn="l" rtl="0">
                  <a:buFont typeface="Arial" panose="020B0604020202020204" pitchFamily="34" charset="0"/>
                  <a:buChar char="•"/>
                </a:pPr>
                <a:r>
                  <a:rPr lang="en-US" sz="2000" dirty="0"/>
                  <a:t>Matrix equation:</a:t>
                </a:r>
              </a:p>
              <a:p>
                <a:pPr algn="l" rtl="0"/>
                <a14:m>
                  <m:oMath xmlns:m="http://schemas.openxmlformats.org/officeDocument/2006/math">
                    <m:d>
                      <m:dPr>
                        <m:ctrlPr>
                          <a:rPr lang="en-US" sz="2000" b="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sSub>
                                <m:sSubPr>
                                  <m:ctrlPr>
                                    <a:rPr lang="en-US" sz="2000" i="1">
                                      <a:solidFill>
                                        <a:srgbClr val="836967"/>
                                      </a:solidFill>
                                      <a:latin typeface="Cambria Math" panose="02040503050406030204" pitchFamily="18" charset="0"/>
                                    </a:rPr>
                                  </m:ctrlPr>
                                </m:sSubPr>
                                <m:e>
                                  <m:acc>
                                    <m:accPr>
                                      <m:chr m:val="̂"/>
                                      <m:ctrlPr>
                                        <a:rPr lang="en-US" sz="2000" i="1">
                                          <a:solidFill>
                                            <a:srgbClr val="836967"/>
                                          </a:solidFill>
                                          <a:latin typeface="Cambria Math" panose="02040503050406030204" pitchFamily="18" charset="0"/>
                                        </a:rPr>
                                      </m:ctrlPr>
                                    </m:accPr>
                                    <m:e>
                                      <m:r>
                                        <a:rPr lang="en-US" sz="2000" i="1">
                                          <a:latin typeface="Cambria Math" panose="02040503050406030204" pitchFamily="18" charset="0"/>
                                        </a:rPr>
                                        <m:t>𝑌</m:t>
                                      </m:r>
                                    </m:e>
                                  </m:acc>
                                </m:e>
                                <m:sub>
                                  <m:r>
                                    <a:rPr lang="en-US" sz="2000" i="1">
                                      <a:solidFill>
                                        <a:srgbClr val="836967"/>
                                      </a:solidFill>
                                      <a:latin typeface="Cambria Math" panose="02040503050406030204" pitchFamily="18" charset="0"/>
                                    </a:rPr>
                                    <m:t>𝑙</m:t>
                                  </m:r>
                                </m:sub>
                              </m:sSub>
                            </m:e>
                          </m:mr>
                          <m:mr>
                            <m:e>
                              <m:sSub>
                                <m:sSubPr>
                                  <m:ctrlPr>
                                    <a:rPr lang="en-US" sz="2000" i="1">
                                      <a:solidFill>
                                        <a:srgbClr val="836967"/>
                                      </a:solidFill>
                                      <a:latin typeface="Cambria Math" panose="02040503050406030204" pitchFamily="18" charset="0"/>
                                    </a:rPr>
                                  </m:ctrlPr>
                                </m:sSubPr>
                                <m:e>
                                  <m:acc>
                                    <m:accPr>
                                      <m:chr m:val="̂"/>
                                      <m:ctrlPr>
                                        <a:rPr lang="en-US" sz="2000" i="1">
                                          <a:solidFill>
                                            <a:srgbClr val="836967"/>
                                          </a:solidFill>
                                          <a:latin typeface="Cambria Math" panose="02040503050406030204" pitchFamily="18" charset="0"/>
                                        </a:rPr>
                                      </m:ctrlPr>
                                    </m:accPr>
                                    <m:e>
                                      <m:r>
                                        <a:rPr lang="en-US" sz="2000" i="1">
                                          <a:latin typeface="Cambria Math" panose="02040503050406030204" pitchFamily="18" charset="0"/>
                                        </a:rPr>
                                        <m:t>𝑌</m:t>
                                      </m:r>
                                    </m:e>
                                  </m:acc>
                                </m:e>
                                <m:sub>
                                  <m:r>
                                    <a:rPr lang="en-US" sz="2000" b="0" i="1" smtClean="0">
                                      <a:latin typeface="Cambria Math" panose="02040503050406030204" pitchFamily="18" charset="0"/>
                                    </a:rPr>
                                    <m:t>𝑢</m:t>
                                  </m:r>
                                </m:sub>
                              </m:sSub>
                            </m:e>
                          </m:mr>
                        </m:m>
                      </m:e>
                    </m:d>
                  </m:oMath>
                </a14:m>
                <a:r>
                  <a:rPr lang="en-US" sz="2000" dirty="0"/>
                  <a:t>= </a:t>
                </a:r>
                <a14:m>
                  <m:oMath xmlns:m="http://schemas.openxmlformats.org/officeDocument/2006/math">
                    <m:d>
                      <m:dPr>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1</m:t>
                              </m:r>
                            </m:e>
                            <m:e>
                              <m:r>
                                <a:rPr lang="en-US" sz="2000" i="1">
                                  <a:latin typeface="Cambria Math" panose="02040503050406030204" pitchFamily="18" charset="0"/>
                                </a:rPr>
                                <m:t>0</m:t>
                              </m:r>
                            </m:e>
                          </m:mr>
                          <m:mr>
                            <m:e>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1</m:t>
                                      </m:r>
                                      <m:r>
                                        <a:rPr lang="en-US" sz="2000" i="1">
                                          <a:latin typeface="Cambria Math" panose="02040503050406030204" pitchFamily="18" charset="0"/>
                                        </a:rPr>
                                        <m:t>−</m:t>
                                      </m:r>
                                      <m:r>
                                        <a:rPr lang="en-US" sz="2000" i="1">
                                          <a:latin typeface="Cambria Math" panose="02040503050406030204" pitchFamily="18" charset="0"/>
                                        </a:rPr>
                                        <m:t>𝑃</m:t>
                                      </m:r>
                                    </m:e>
                                    <m:sub>
                                      <m:r>
                                        <a:rPr lang="en-US" sz="2000" i="1">
                                          <a:latin typeface="Cambria Math" panose="02040503050406030204" pitchFamily="18" charset="0"/>
                                        </a:rPr>
                                        <m:t>𝑢𝑢</m:t>
                                      </m:r>
                                    </m:sub>
                                  </m:sSub>
                                  <m:r>
                                    <a:rPr lang="en-US" sz="2000" i="1">
                                      <a:latin typeface="Cambria Math" panose="02040503050406030204" pitchFamily="18" charset="0"/>
                                    </a:rPr>
                                    <m:t>)</m:t>
                                  </m:r>
                                </m:e>
                                <m:sup>
                                  <m:r>
                                    <a:rPr lang="en-US" sz="2000" i="1">
                                      <a:latin typeface="Cambria Math" panose="02040503050406030204" pitchFamily="18" charset="0"/>
                                    </a:rPr>
                                    <m:t>−</m:t>
                                  </m:r>
                                  <m:r>
                                    <a:rPr lang="en-US" sz="2000" i="1">
                                      <a:latin typeface="Cambria Math" panose="02040503050406030204" pitchFamily="18" charset="0"/>
                                    </a:rPr>
                                    <m:t>1</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𝑢𝑙</m:t>
                                  </m:r>
                                </m:sub>
                              </m:sSub>
                            </m:e>
                            <m:e>
                              <m:r>
                                <a:rPr lang="en-US" sz="2000" i="1">
                                  <a:latin typeface="Cambria Math" panose="02040503050406030204" pitchFamily="18" charset="0"/>
                                </a:rPr>
                                <m:t>0</m:t>
                              </m:r>
                            </m:e>
                          </m:mr>
                        </m:m>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𝑌</m:t>
                                  </m:r>
                                </m:e>
                                <m:sub>
                                  <m:r>
                                    <a:rPr lang="en-US" sz="2000" b="0" i="1" smtClean="0">
                                      <a:latin typeface="Cambria Math" panose="02040503050406030204" pitchFamily="18" charset="0"/>
                                    </a:rPr>
                                    <m:t>𝑙</m:t>
                                  </m:r>
                                </m:sub>
                              </m:sSub>
                            </m:e>
                          </m:m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𝑌</m:t>
                                  </m:r>
                                </m:e>
                                <m:sub>
                                  <m:r>
                                    <a:rPr lang="en-US" sz="2000" b="0" i="1" smtClean="0">
                                      <a:latin typeface="Cambria Math" panose="02040503050406030204" pitchFamily="18" charset="0"/>
                                    </a:rPr>
                                    <m:t>𝑢</m:t>
                                  </m:r>
                                </m:sub>
                              </m:sSub>
                            </m:e>
                          </m:mr>
                        </m:m>
                      </m:e>
                    </m:d>
                  </m:oMath>
                </a14:m>
                <a:r>
                  <a:rPr lang="en-US" sz="2000" dirty="0"/>
                  <a:t> </a:t>
                </a:r>
              </a:p>
            </p:txBody>
          </p:sp>
        </mc:Choice>
        <mc:Fallback xmlns="">
          <p:sp>
            <p:nvSpPr>
              <p:cNvPr id="3" name="תיבת טקסט 2">
                <a:extLst>
                  <a:ext uri="{FF2B5EF4-FFF2-40B4-BE49-F238E27FC236}">
                    <a16:creationId xmlns:a16="http://schemas.microsoft.com/office/drawing/2014/main" id="{F353F88F-1E63-172E-FEFB-12088043DF4D}"/>
                  </a:ext>
                </a:extLst>
              </p:cNvPr>
              <p:cNvSpPr txBox="1">
                <a:spLocks noRot="1" noChangeAspect="1" noMove="1" noResize="1" noEditPoints="1" noAdjustHandles="1" noChangeArrowheads="1" noChangeShapeType="1" noTextEdit="1"/>
              </p:cNvSpPr>
              <p:nvPr/>
            </p:nvSpPr>
            <p:spPr>
              <a:xfrm>
                <a:off x="1168207" y="1690688"/>
                <a:ext cx="8563622" cy="4077783"/>
              </a:xfrm>
              <a:prstGeom prst="rect">
                <a:avLst/>
              </a:prstGeom>
              <a:blipFill>
                <a:blip r:embed="rId2"/>
                <a:stretch>
                  <a:fillRect l="-641" t="-747"/>
                </a:stretch>
              </a:blipFill>
            </p:spPr>
            <p:txBody>
              <a:bodyPr/>
              <a:lstStyle/>
              <a:p>
                <a:r>
                  <a:rPr lang="he-IL">
                    <a:noFill/>
                  </a:rPr>
                  <a:t> </a:t>
                </a:r>
              </a:p>
            </p:txBody>
          </p:sp>
        </mc:Fallback>
      </mc:AlternateContent>
      <p:sp>
        <p:nvSpPr>
          <p:cNvPr id="4" name="הסבר: קו מכופף 3">
            <a:extLst>
              <a:ext uri="{FF2B5EF4-FFF2-40B4-BE49-F238E27FC236}">
                <a16:creationId xmlns:a16="http://schemas.microsoft.com/office/drawing/2014/main" id="{C90FF0FC-9C69-EBF7-943D-28D02596C5BF}"/>
              </a:ext>
            </a:extLst>
          </p:cNvPr>
          <p:cNvSpPr/>
          <p:nvPr/>
        </p:nvSpPr>
        <p:spPr>
          <a:xfrm>
            <a:off x="6288833" y="2220686"/>
            <a:ext cx="2090057" cy="1306285"/>
          </a:xfrm>
          <a:prstGeom prst="borderCallout2">
            <a:avLst>
              <a:gd name="adj1" fmla="val 35179"/>
              <a:gd name="adj2" fmla="val -9313"/>
              <a:gd name="adj3" fmla="val 7322"/>
              <a:gd name="adj4" fmla="val -46517"/>
              <a:gd name="adj5" fmla="val 34398"/>
              <a:gd name="adj6" fmla="val -142725"/>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dirty="0">
                <a:solidFill>
                  <a:schemeClr val="tx1"/>
                </a:solidFill>
              </a:rPr>
              <a:t>Probabilities:</a:t>
            </a:r>
          </a:p>
          <a:p>
            <a:pPr algn="ctr"/>
            <a:r>
              <a:rPr lang="en-US" sz="1400" dirty="0" err="1">
                <a:solidFill>
                  <a:schemeClr val="tx1"/>
                </a:solidFill>
              </a:rPr>
              <a:t>ll</a:t>
            </a:r>
            <a:r>
              <a:rPr lang="en-US" sz="1400" dirty="0">
                <a:solidFill>
                  <a:schemeClr val="tx1"/>
                </a:solidFill>
                <a:sym typeface="Wingdings" panose="05000000000000000000" pitchFamily="2" charset="2"/>
              </a:rPr>
              <a:t> label to label</a:t>
            </a:r>
          </a:p>
          <a:p>
            <a:pPr algn="ctr"/>
            <a:r>
              <a:rPr lang="en-US" sz="1400" dirty="0" err="1">
                <a:solidFill>
                  <a:schemeClr val="tx1"/>
                </a:solidFill>
                <a:sym typeface="Wingdings" panose="05000000000000000000" pitchFamily="2" charset="2"/>
              </a:rPr>
              <a:t>lu</a:t>
            </a:r>
            <a:r>
              <a:rPr lang="en-US" sz="1400" dirty="0">
                <a:solidFill>
                  <a:schemeClr val="tx1"/>
                </a:solidFill>
                <a:sym typeface="Wingdings" panose="05000000000000000000" pitchFamily="2" charset="2"/>
              </a:rPr>
              <a:t> label to un-label</a:t>
            </a:r>
          </a:p>
          <a:p>
            <a:pPr algn="ctr"/>
            <a:r>
              <a:rPr lang="en-US" sz="1400" dirty="0" err="1">
                <a:solidFill>
                  <a:schemeClr val="tx1"/>
                </a:solidFill>
                <a:sym typeface="Wingdings" panose="05000000000000000000" pitchFamily="2" charset="2"/>
              </a:rPr>
              <a:t>ul</a:t>
            </a:r>
            <a:r>
              <a:rPr lang="en-US" sz="1400" dirty="0">
                <a:solidFill>
                  <a:schemeClr val="tx1"/>
                </a:solidFill>
                <a:sym typeface="Wingdings" panose="05000000000000000000" pitchFamily="2" charset="2"/>
              </a:rPr>
              <a:t> un-label to label</a:t>
            </a:r>
          </a:p>
          <a:p>
            <a:pPr algn="ctr"/>
            <a:r>
              <a:rPr lang="en-US" sz="1400" dirty="0" err="1">
                <a:solidFill>
                  <a:schemeClr val="tx1"/>
                </a:solidFill>
                <a:sym typeface="Wingdings" panose="05000000000000000000" pitchFamily="2" charset="2"/>
              </a:rPr>
              <a:t>uu</a:t>
            </a:r>
            <a:r>
              <a:rPr lang="en-US" sz="1400" dirty="0">
                <a:solidFill>
                  <a:schemeClr val="tx1"/>
                </a:solidFill>
                <a:sym typeface="Wingdings" panose="05000000000000000000" pitchFamily="2" charset="2"/>
              </a:rPr>
              <a:t> un-label to un-label</a:t>
            </a:r>
            <a:endParaRPr lang="he-IL" sz="1400" dirty="0">
              <a:solidFill>
                <a:schemeClr val="tx1"/>
              </a:solidFill>
            </a:endParaRPr>
          </a:p>
        </p:txBody>
      </p:sp>
      <p:sp>
        <p:nvSpPr>
          <p:cNvPr id="6" name="בועת דיבור: מלבן עם פינות מעוגלות 5">
            <a:extLst>
              <a:ext uri="{FF2B5EF4-FFF2-40B4-BE49-F238E27FC236}">
                <a16:creationId xmlns:a16="http://schemas.microsoft.com/office/drawing/2014/main" id="{92D31B51-4C06-ADCE-6B3F-4A7DC28FD1A0}"/>
              </a:ext>
            </a:extLst>
          </p:cNvPr>
          <p:cNvSpPr/>
          <p:nvPr/>
        </p:nvSpPr>
        <p:spPr>
          <a:xfrm>
            <a:off x="6096000" y="5057192"/>
            <a:ext cx="1937657" cy="1082351"/>
          </a:xfrm>
          <a:prstGeom prst="wedgeRoundRectCallout">
            <a:avLst>
              <a:gd name="adj1" fmla="val -106066"/>
              <a:gd name="adj2" fmla="val -28017"/>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Adjacency matrix</a:t>
            </a:r>
            <a:endParaRPr lang="he-IL" dirty="0">
              <a:solidFill>
                <a:schemeClr val="tx1"/>
              </a:solidFill>
            </a:endParaRPr>
          </a:p>
        </p:txBody>
      </p:sp>
      <p:sp>
        <p:nvSpPr>
          <p:cNvPr id="7" name="בועת דיבור: אליפסה 6">
            <a:extLst>
              <a:ext uri="{FF2B5EF4-FFF2-40B4-BE49-F238E27FC236}">
                <a16:creationId xmlns:a16="http://schemas.microsoft.com/office/drawing/2014/main" id="{057F1A7B-EE2E-0829-E08A-44277C169592}"/>
              </a:ext>
            </a:extLst>
          </p:cNvPr>
          <p:cNvSpPr/>
          <p:nvPr/>
        </p:nvSpPr>
        <p:spPr>
          <a:xfrm>
            <a:off x="9133115" y="1331485"/>
            <a:ext cx="2220685" cy="1306285"/>
          </a:xfrm>
          <a:prstGeom prst="wedgeEllipseCallout">
            <a:avLst>
              <a:gd name="adj1" fmla="val -226296"/>
              <a:gd name="adj2" fmla="val 14643"/>
            </a:avLst>
          </a:prstGeom>
        </p:spPr>
        <p:style>
          <a:lnRef idx="2">
            <a:schemeClr val="accent6"/>
          </a:lnRef>
          <a:fillRef idx="1">
            <a:schemeClr val="lt1"/>
          </a:fillRef>
          <a:effectRef idx="0">
            <a:schemeClr val="accent6"/>
          </a:effectRef>
          <a:fontRef idx="minor">
            <a:schemeClr val="dk1"/>
          </a:fontRef>
        </p:style>
        <p:txBody>
          <a:bodyPr rtlCol="1" anchor="ctr"/>
          <a:lstStyle/>
          <a:p>
            <a:pPr algn="ctr"/>
            <a:r>
              <a:rPr lang="en-US" b="0" i="0" dirty="0">
                <a:solidFill>
                  <a:srgbClr val="313338"/>
                </a:solidFill>
                <a:effectLst/>
                <a:latin typeface="gg sans"/>
              </a:rPr>
              <a:t>Reached point with no exit (in our case: labeled nodes)</a:t>
            </a:r>
            <a:endParaRPr lang="he-IL" dirty="0"/>
          </a:p>
        </p:txBody>
      </p:sp>
      <p:sp>
        <p:nvSpPr>
          <p:cNvPr id="9" name="הסבר: קו מכופף 8">
            <a:extLst>
              <a:ext uri="{FF2B5EF4-FFF2-40B4-BE49-F238E27FC236}">
                <a16:creationId xmlns:a16="http://schemas.microsoft.com/office/drawing/2014/main" id="{34021C9F-CB5F-C135-FDBB-871CA1D026D6}"/>
              </a:ext>
            </a:extLst>
          </p:cNvPr>
          <p:cNvSpPr/>
          <p:nvPr/>
        </p:nvSpPr>
        <p:spPr>
          <a:xfrm>
            <a:off x="9311951" y="3526971"/>
            <a:ext cx="1810139" cy="1306285"/>
          </a:xfrm>
          <a:prstGeom prst="borderCallout2">
            <a:avLst>
              <a:gd name="adj1" fmla="val 20179"/>
              <a:gd name="adj2" fmla="val 430"/>
              <a:gd name="adj3" fmla="val 30892"/>
              <a:gd name="adj4" fmla="val -161512"/>
              <a:gd name="adj5" fmla="val -55357"/>
              <a:gd name="adj6" fmla="val -228110"/>
            </a:avLst>
          </a:prstGeom>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t>Labeled nodes have no exit</a:t>
            </a:r>
            <a:endParaRPr lang="he-IL" dirty="0"/>
          </a:p>
        </p:txBody>
      </p:sp>
    </p:spTree>
    <p:extLst>
      <p:ext uri="{BB962C8B-B14F-4D97-AF65-F5344CB8AC3E}">
        <p14:creationId xmlns:p14="http://schemas.microsoft.com/office/powerpoint/2010/main" val="280558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6" grpId="0" animBg="1"/>
      <p:bldP spid="7"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FD8853-137A-409B-AA8B-431C2D864BDA}"/>
              </a:ext>
            </a:extLst>
          </p:cNvPr>
          <p:cNvSpPr>
            <a:spLocks noGrp="1"/>
          </p:cNvSpPr>
          <p:nvPr>
            <p:ph type="title"/>
          </p:nvPr>
        </p:nvSpPr>
        <p:spPr/>
        <p:txBody>
          <a:bodyPr>
            <a:normAutofit/>
          </a:bodyPr>
          <a:lstStyle/>
          <a:p>
            <a:pPr algn="ctr" rtl="0"/>
            <a:r>
              <a:rPr lang="en-US" sz="5400" b="1" u="sng" dirty="0">
                <a:solidFill>
                  <a:srgbClr val="00B0F0"/>
                </a:solidFill>
                <a:latin typeface="Corbel" panose="020B0503020204020204" pitchFamily="34" charset="0"/>
              </a:rPr>
              <a:t>Random Walk method-Example</a:t>
            </a:r>
            <a:endParaRPr lang="he-IL" sz="5400"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2A54BF68-76C8-47F6-93F3-232AAA498049}"/>
              </a:ext>
            </a:extLst>
          </p:cNvPr>
          <p:cNvSpPr>
            <a:spLocks noGrp="1"/>
          </p:cNvSpPr>
          <p:nvPr>
            <p:ph type="sldNum" sz="quarter" idx="12"/>
          </p:nvPr>
        </p:nvSpPr>
        <p:spPr/>
        <p:txBody>
          <a:bodyPr/>
          <a:lstStyle/>
          <a:p>
            <a:fld id="{285A8641-92CE-42F0-8269-688F160B1D81}" type="slidenum">
              <a:rPr lang="he-IL" smtClean="0"/>
              <a:t>23</a:t>
            </a:fld>
            <a:endParaRPr lang="he-IL"/>
          </a:p>
        </p:txBody>
      </p:sp>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F353F88F-1E63-172E-FEFB-12088043DF4D}"/>
                  </a:ext>
                </a:extLst>
              </p:cNvPr>
              <p:cNvSpPr txBox="1"/>
              <p:nvPr/>
            </p:nvSpPr>
            <p:spPr>
              <a:xfrm>
                <a:off x="838200" y="1693634"/>
                <a:ext cx="5932251" cy="1892634"/>
              </a:xfrm>
              <a:prstGeom prst="rect">
                <a:avLst/>
              </a:prstGeom>
              <a:noFill/>
            </p:spPr>
            <p:txBody>
              <a:bodyPr wrap="square" rtlCol="1">
                <a:spAutoFit/>
              </a:bodyPr>
              <a:lstStyle/>
              <a:p>
                <a:pPr lvl="1" algn="l" rtl="0"/>
                <a:r>
                  <a:rPr lang="en-US" sz="2000" dirty="0"/>
                  <a:t>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2"/>
                                  <m:mcJc m:val="center"/>
                                </m:mcPr>
                              </m:mc>
                            </m:mcs>
                            <m:ctrlPr>
                              <a:rPr lang="en-US" sz="2000" b="0" i="1" smtClean="0">
                                <a:latin typeface="Cambria Math" panose="02040503050406030204" pitchFamily="18" charset="0"/>
                              </a:rPr>
                            </m:ctrlPr>
                          </m:mP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𝑙𝑙</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𝑙</m:t>
                                  </m:r>
                                  <m:r>
                                    <a:rPr lang="en-US" sz="2000" b="0" i="1" smtClean="0">
                                      <a:latin typeface="Cambria Math" panose="02040503050406030204" pitchFamily="18" charset="0"/>
                                    </a:rPr>
                                    <m:t>𝑢</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𝑢</m:t>
                                  </m:r>
                                  <m:r>
                                    <a:rPr lang="en-US" sz="2000" i="1">
                                      <a:latin typeface="Cambria Math" panose="02040503050406030204" pitchFamily="18" charset="0"/>
                                    </a:rPr>
                                    <m:t>𝑙</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𝑢𝑢</m:t>
                                  </m:r>
                                </m:sub>
                              </m:sSub>
                            </m:e>
                          </m:mr>
                        </m:m>
                      </m:e>
                    </m:d>
                    <m:r>
                      <a:rPr lang="en-US" sz="2000" b="0" i="1" smtClean="0">
                        <a:latin typeface="Cambria Math" panose="02040503050406030204" pitchFamily="18" charset="0"/>
                      </a:rPr>
                      <m:t>=</m:t>
                    </m:r>
                    <m:d>
                      <m:dPr>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a:rPr lang="en-US" sz="2000" b="0" i="1" smtClean="0">
                                  <a:latin typeface="Cambria Math" panose="02040503050406030204" pitchFamily="18" charset="0"/>
                                </a:rPr>
                                <m:t>1</m:t>
                              </m:r>
                            </m:e>
                            <m:e>
                              <m:r>
                                <a:rPr lang="en-US" sz="2000" b="0" i="1" smtClean="0">
                                  <a:latin typeface="Cambria Math" panose="02040503050406030204" pitchFamily="18" charset="0"/>
                                </a:rPr>
                                <m:t>0</m:t>
                              </m:r>
                            </m:e>
                          </m:mr>
                          <m:m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𝑢𝑙</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𝑢𝑢</m:t>
                                  </m:r>
                                </m:sub>
                              </m:sSub>
                            </m:e>
                          </m:mr>
                        </m:m>
                      </m:e>
                    </m:d>
                  </m:oMath>
                </a14:m>
                <a:endParaRPr lang="en-US" sz="2000" dirty="0"/>
              </a:p>
              <a:p>
                <a:pPr lvl="1" algn="l" rtl="0"/>
                <a:endParaRPr lang="en-US" sz="2000" dirty="0"/>
              </a:p>
              <a:p>
                <a:pPr lvl="1" algn="l" rtl="0"/>
                <a:endParaRPr lang="en-US" sz="2000" dirty="0"/>
              </a:p>
              <a:p>
                <a:pPr algn="l" rtl="0"/>
                <a:r>
                  <a:rPr lang="en-US" sz="2000" dirty="0"/>
                  <a:t>	</a:t>
                </a:r>
              </a:p>
              <a:p>
                <a:pPr algn="l" rtl="0"/>
                <a:r>
                  <a:rPr lang="en-US" sz="2000" dirty="0"/>
                  <a:t>	</a:t>
                </a:r>
              </a:p>
            </p:txBody>
          </p:sp>
        </mc:Choice>
        <mc:Fallback xmlns="">
          <p:sp>
            <p:nvSpPr>
              <p:cNvPr id="3" name="תיבת טקסט 2">
                <a:extLst>
                  <a:ext uri="{FF2B5EF4-FFF2-40B4-BE49-F238E27FC236}">
                    <a16:creationId xmlns:a16="http://schemas.microsoft.com/office/drawing/2014/main" id="{F353F88F-1E63-172E-FEFB-12088043DF4D}"/>
                  </a:ext>
                </a:extLst>
              </p:cNvPr>
              <p:cNvSpPr txBox="1">
                <a:spLocks noRot="1" noChangeAspect="1" noMove="1" noResize="1" noEditPoints="1" noAdjustHandles="1" noChangeArrowheads="1" noChangeShapeType="1" noTextEdit="1"/>
              </p:cNvSpPr>
              <p:nvPr/>
            </p:nvSpPr>
            <p:spPr>
              <a:xfrm>
                <a:off x="838200" y="1693634"/>
                <a:ext cx="5932251" cy="1892634"/>
              </a:xfrm>
              <a:prstGeom prst="rect">
                <a:avLst/>
              </a:prstGeom>
              <a:blipFill>
                <a:blip r:embed="rId2"/>
                <a:stretch>
                  <a:fillRect/>
                </a:stretch>
              </a:blipFill>
            </p:spPr>
            <p:txBody>
              <a:bodyPr/>
              <a:lstStyle/>
              <a:p>
                <a:r>
                  <a:rPr lang="he-IL">
                    <a:noFill/>
                  </a:rPr>
                  <a:t> </a:t>
                </a:r>
              </a:p>
            </p:txBody>
          </p:sp>
        </mc:Fallback>
      </mc:AlternateContent>
      <p:pic>
        <p:nvPicPr>
          <p:cNvPr id="6" name="תמונה 5">
            <a:extLst>
              <a:ext uri="{FF2B5EF4-FFF2-40B4-BE49-F238E27FC236}">
                <a16:creationId xmlns:a16="http://schemas.microsoft.com/office/drawing/2014/main" id="{457F5AA3-29B8-C185-10D9-F9334DCF0F3F}"/>
              </a:ext>
            </a:extLst>
          </p:cNvPr>
          <p:cNvPicPr>
            <a:picLocks noChangeAspect="1"/>
          </p:cNvPicPr>
          <p:nvPr/>
        </p:nvPicPr>
        <p:blipFill>
          <a:blip r:embed="rId3"/>
          <a:stretch>
            <a:fillRect/>
          </a:stretch>
        </p:blipFill>
        <p:spPr>
          <a:xfrm>
            <a:off x="1329379" y="2890576"/>
            <a:ext cx="3694063" cy="3215149"/>
          </a:xfrm>
          <a:prstGeom prst="rect">
            <a:avLst/>
          </a:prstGeom>
        </p:spPr>
      </p:pic>
      <p:pic>
        <p:nvPicPr>
          <p:cNvPr id="10" name="תמונה 9">
            <a:extLst>
              <a:ext uri="{FF2B5EF4-FFF2-40B4-BE49-F238E27FC236}">
                <a16:creationId xmlns:a16="http://schemas.microsoft.com/office/drawing/2014/main" id="{6E1E32A4-5FB6-571F-E5BE-332CF68BEA2F}"/>
              </a:ext>
            </a:extLst>
          </p:cNvPr>
          <p:cNvPicPr>
            <a:picLocks noChangeAspect="1"/>
          </p:cNvPicPr>
          <p:nvPr/>
        </p:nvPicPr>
        <p:blipFill>
          <a:blip r:embed="rId4"/>
          <a:stretch>
            <a:fillRect/>
          </a:stretch>
        </p:blipFill>
        <p:spPr>
          <a:xfrm>
            <a:off x="6480347" y="3429000"/>
            <a:ext cx="4163438" cy="2324205"/>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דיו 10">
                <a:extLst>
                  <a:ext uri="{FF2B5EF4-FFF2-40B4-BE49-F238E27FC236}">
                    <a16:creationId xmlns:a16="http://schemas.microsoft.com/office/drawing/2014/main" id="{2C231165-09F9-90AD-087E-90478552BBD2}"/>
                  </a:ext>
                </a:extLst>
              </p14:cNvPr>
              <p14:cNvContentPartPr/>
              <p14:nvPr/>
            </p14:nvContentPartPr>
            <p14:xfrm>
              <a:off x="1759190" y="3365043"/>
              <a:ext cx="1101240" cy="1121040"/>
            </p14:xfrm>
          </p:contentPart>
        </mc:Choice>
        <mc:Fallback xmlns="">
          <p:pic>
            <p:nvPicPr>
              <p:cNvPr id="11" name="דיו 10">
                <a:extLst>
                  <a:ext uri="{FF2B5EF4-FFF2-40B4-BE49-F238E27FC236}">
                    <a16:creationId xmlns:a16="http://schemas.microsoft.com/office/drawing/2014/main" id="{2C231165-09F9-90AD-087E-90478552BBD2}"/>
                  </a:ext>
                </a:extLst>
              </p:cNvPr>
              <p:cNvPicPr/>
              <p:nvPr/>
            </p:nvPicPr>
            <p:blipFill>
              <a:blip r:embed="rId6"/>
              <a:stretch>
                <a:fillRect/>
              </a:stretch>
            </p:blipFill>
            <p:spPr>
              <a:xfrm>
                <a:off x="1750550" y="3356403"/>
                <a:ext cx="1118880" cy="1138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דיו 11">
                <a:extLst>
                  <a:ext uri="{FF2B5EF4-FFF2-40B4-BE49-F238E27FC236}">
                    <a16:creationId xmlns:a16="http://schemas.microsoft.com/office/drawing/2014/main" id="{0D168B5D-DF1C-D72D-D684-B4E67F224B74}"/>
                  </a:ext>
                </a:extLst>
              </p14:cNvPr>
              <p14:cNvContentPartPr/>
              <p14:nvPr/>
            </p14:nvContentPartPr>
            <p14:xfrm>
              <a:off x="1632470" y="1985523"/>
              <a:ext cx="772200" cy="1477440"/>
            </p14:xfrm>
          </p:contentPart>
        </mc:Choice>
        <mc:Fallback xmlns="">
          <p:pic>
            <p:nvPicPr>
              <p:cNvPr id="12" name="דיו 11">
                <a:extLst>
                  <a:ext uri="{FF2B5EF4-FFF2-40B4-BE49-F238E27FC236}">
                    <a16:creationId xmlns:a16="http://schemas.microsoft.com/office/drawing/2014/main" id="{0D168B5D-DF1C-D72D-D684-B4E67F224B74}"/>
                  </a:ext>
                </a:extLst>
              </p:cNvPr>
              <p:cNvPicPr/>
              <p:nvPr/>
            </p:nvPicPr>
            <p:blipFill>
              <a:blip r:embed="rId8"/>
              <a:stretch>
                <a:fillRect/>
              </a:stretch>
            </p:blipFill>
            <p:spPr>
              <a:xfrm>
                <a:off x="1623470" y="1976523"/>
                <a:ext cx="789840" cy="1495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דיו 12">
                <a:extLst>
                  <a:ext uri="{FF2B5EF4-FFF2-40B4-BE49-F238E27FC236}">
                    <a16:creationId xmlns:a16="http://schemas.microsoft.com/office/drawing/2014/main" id="{04B9C0E5-E78A-AAE8-3163-E7D8265029DF}"/>
                  </a:ext>
                </a:extLst>
              </p14:cNvPr>
              <p14:cNvContentPartPr/>
              <p14:nvPr/>
            </p14:nvContentPartPr>
            <p14:xfrm>
              <a:off x="2295950" y="1894803"/>
              <a:ext cx="195840" cy="196200"/>
            </p14:xfrm>
          </p:contentPart>
        </mc:Choice>
        <mc:Fallback xmlns="">
          <p:pic>
            <p:nvPicPr>
              <p:cNvPr id="13" name="דיו 12">
                <a:extLst>
                  <a:ext uri="{FF2B5EF4-FFF2-40B4-BE49-F238E27FC236}">
                    <a16:creationId xmlns:a16="http://schemas.microsoft.com/office/drawing/2014/main" id="{04B9C0E5-E78A-AAE8-3163-E7D8265029DF}"/>
                  </a:ext>
                </a:extLst>
              </p:cNvPr>
              <p:cNvPicPr/>
              <p:nvPr/>
            </p:nvPicPr>
            <p:blipFill>
              <a:blip r:embed="rId10"/>
              <a:stretch>
                <a:fillRect/>
              </a:stretch>
            </p:blipFill>
            <p:spPr>
              <a:xfrm>
                <a:off x="2286950" y="1885803"/>
                <a:ext cx="2134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דיו 13">
                <a:extLst>
                  <a:ext uri="{FF2B5EF4-FFF2-40B4-BE49-F238E27FC236}">
                    <a16:creationId xmlns:a16="http://schemas.microsoft.com/office/drawing/2014/main" id="{96AB053D-5E9E-8E12-581C-C690B14D4CC0}"/>
                  </a:ext>
                </a:extLst>
              </p14:cNvPr>
              <p14:cNvContentPartPr/>
              <p14:nvPr/>
            </p14:nvContentPartPr>
            <p14:xfrm>
              <a:off x="3092270" y="3414003"/>
              <a:ext cx="1841040" cy="1044000"/>
            </p14:xfrm>
          </p:contentPart>
        </mc:Choice>
        <mc:Fallback xmlns="">
          <p:pic>
            <p:nvPicPr>
              <p:cNvPr id="14" name="דיו 13">
                <a:extLst>
                  <a:ext uri="{FF2B5EF4-FFF2-40B4-BE49-F238E27FC236}">
                    <a16:creationId xmlns:a16="http://schemas.microsoft.com/office/drawing/2014/main" id="{96AB053D-5E9E-8E12-581C-C690B14D4CC0}"/>
                  </a:ext>
                </a:extLst>
              </p:cNvPr>
              <p:cNvPicPr/>
              <p:nvPr/>
            </p:nvPicPr>
            <p:blipFill>
              <a:blip r:embed="rId12"/>
              <a:stretch>
                <a:fillRect/>
              </a:stretch>
            </p:blipFill>
            <p:spPr>
              <a:xfrm>
                <a:off x="3083270" y="3405363"/>
                <a:ext cx="1858680" cy="1061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דיו 14">
                <a:extLst>
                  <a:ext uri="{FF2B5EF4-FFF2-40B4-BE49-F238E27FC236}">
                    <a16:creationId xmlns:a16="http://schemas.microsoft.com/office/drawing/2014/main" id="{B03AC955-FB88-D551-36B4-6685A93FBCFA}"/>
                  </a:ext>
                </a:extLst>
              </p14:cNvPr>
              <p14:cNvContentPartPr/>
              <p14:nvPr/>
            </p14:nvContentPartPr>
            <p14:xfrm>
              <a:off x="3385670" y="1850883"/>
              <a:ext cx="389520" cy="1564200"/>
            </p14:xfrm>
          </p:contentPart>
        </mc:Choice>
        <mc:Fallback xmlns="">
          <p:pic>
            <p:nvPicPr>
              <p:cNvPr id="15" name="דיו 14">
                <a:extLst>
                  <a:ext uri="{FF2B5EF4-FFF2-40B4-BE49-F238E27FC236}">
                    <a16:creationId xmlns:a16="http://schemas.microsoft.com/office/drawing/2014/main" id="{B03AC955-FB88-D551-36B4-6685A93FBCFA}"/>
                  </a:ext>
                </a:extLst>
              </p:cNvPr>
              <p:cNvPicPr/>
              <p:nvPr/>
            </p:nvPicPr>
            <p:blipFill>
              <a:blip r:embed="rId14"/>
              <a:stretch>
                <a:fillRect/>
              </a:stretch>
            </p:blipFill>
            <p:spPr>
              <a:xfrm>
                <a:off x="3377030" y="1841883"/>
                <a:ext cx="407160" cy="1581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דיו 15">
                <a:extLst>
                  <a:ext uri="{FF2B5EF4-FFF2-40B4-BE49-F238E27FC236}">
                    <a16:creationId xmlns:a16="http://schemas.microsoft.com/office/drawing/2014/main" id="{2BD34620-9189-47F5-A99A-C9F12A5106BD}"/>
                  </a:ext>
                </a:extLst>
              </p14:cNvPr>
              <p14:cNvContentPartPr/>
              <p14:nvPr/>
            </p14:nvContentPartPr>
            <p14:xfrm>
              <a:off x="3315830" y="1787523"/>
              <a:ext cx="114480" cy="90000"/>
            </p14:xfrm>
          </p:contentPart>
        </mc:Choice>
        <mc:Fallback xmlns="">
          <p:pic>
            <p:nvPicPr>
              <p:cNvPr id="16" name="דיו 15">
                <a:extLst>
                  <a:ext uri="{FF2B5EF4-FFF2-40B4-BE49-F238E27FC236}">
                    <a16:creationId xmlns:a16="http://schemas.microsoft.com/office/drawing/2014/main" id="{2BD34620-9189-47F5-A99A-C9F12A5106BD}"/>
                  </a:ext>
                </a:extLst>
              </p:cNvPr>
              <p:cNvPicPr/>
              <p:nvPr/>
            </p:nvPicPr>
            <p:blipFill>
              <a:blip r:embed="rId16"/>
              <a:stretch>
                <a:fillRect/>
              </a:stretch>
            </p:blipFill>
            <p:spPr>
              <a:xfrm>
                <a:off x="3307190" y="1778523"/>
                <a:ext cx="1321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דיו 16">
                <a:extLst>
                  <a:ext uri="{FF2B5EF4-FFF2-40B4-BE49-F238E27FC236}">
                    <a16:creationId xmlns:a16="http://schemas.microsoft.com/office/drawing/2014/main" id="{E6CC58F8-C6F1-F2C1-25CC-2ADCB3179387}"/>
                  </a:ext>
                </a:extLst>
              </p14:cNvPr>
              <p14:cNvContentPartPr/>
              <p14:nvPr/>
            </p14:nvContentPartPr>
            <p14:xfrm>
              <a:off x="3336350" y="1886883"/>
              <a:ext cx="28440" cy="6480"/>
            </p14:xfrm>
          </p:contentPart>
        </mc:Choice>
        <mc:Fallback xmlns="">
          <p:pic>
            <p:nvPicPr>
              <p:cNvPr id="17" name="דיו 16">
                <a:extLst>
                  <a:ext uri="{FF2B5EF4-FFF2-40B4-BE49-F238E27FC236}">
                    <a16:creationId xmlns:a16="http://schemas.microsoft.com/office/drawing/2014/main" id="{E6CC58F8-C6F1-F2C1-25CC-2ADCB3179387}"/>
                  </a:ext>
                </a:extLst>
              </p:cNvPr>
              <p:cNvPicPr/>
              <p:nvPr/>
            </p:nvPicPr>
            <p:blipFill>
              <a:blip r:embed="rId18"/>
              <a:stretch>
                <a:fillRect/>
              </a:stretch>
            </p:blipFill>
            <p:spPr>
              <a:xfrm>
                <a:off x="3327350" y="1877883"/>
                <a:ext cx="460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דיו 17">
                <a:extLst>
                  <a:ext uri="{FF2B5EF4-FFF2-40B4-BE49-F238E27FC236}">
                    <a16:creationId xmlns:a16="http://schemas.microsoft.com/office/drawing/2014/main" id="{D5A32F48-8DEC-8460-FFA5-A5BBA3834418}"/>
                  </a:ext>
                </a:extLst>
              </p14:cNvPr>
              <p14:cNvContentPartPr/>
              <p14:nvPr/>
            </p14:nvContentPartPr>
            <p14:xfrm>
              <a:off x="3041510" y="4493283"/>
              <a:ext cx="1891440" cy="1490760"/>
            </p14:xfrm>
          </p:contentPart>
        </mc:Choice>
        <mc:Fallback xmlns="">
          <p:pic>
            <p:nvPicPr>
              <p:cNvPr id="18" name="דיו 17">
                <a:extLst>
                  <a:ext uri="{FF2B5EF4-FFF2-40B4-BE49-F238E27FC236}">
                    <a16:creationId xmlns:a16="http://schemas.microsoft.com/office/drawing/2014/main" id="{D5A32F48-8DEC-8460-FFA5-A5BBA3834418}"/>
                  </a:ext>
                </a:extLst>
              </p:cNvPr>
              <p:cNvPicPr/>
              <p:nvPr/>
            </p:nvPicPr>
            <p:blipFill>
              <a:blip r:embed="rId20"/>
              <a:stretch>
                <a:fillRect/>
              </a:stretch>
            </p:blipFill>
            <p:spPr>
              <a:xfrm>
                <a:off x="3032510" y="4484283"/>
                <a:ext cx="1909080" cy="1508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דיו 21">
                <a:extLst>
                  <a:ext uri="{FF2B5EF4-FFF2-40B4-BE49-F238E27FC236}">
                    <a16:creationId xmlns:a16="http://schemas.microsoft.com/office/drawing/2014/main" id="{84AE4213-EC1C-EA2C-194F-888DBDD02BA4}"/>
                  </a:ext>
                </a:extLst>
              </p14:cNvPr>
              <p14:cNvContentPartPr/>
              <p14:nvPr/>
            </p14:nvContentPartPr>
            <p14:xfrm>
              <a:off x="1730390" y="4492923"/>
              <a:ext cx="1129680" cy="1607040"/>
            </p14:xfrm>
          </p:contentPart>
        </mc:Choice>
        <mc:Fallback xmlns="">
          <p:pic>
            <p:nvPicPr>
              <p:cNvPr id="22" name="דיו 21">
                <a:extLst>
                  <a:ext uri="{FF2B5EF4-FFF2-40B4-BE49-F238E27FC236}">
                    <a16:creationId xmlns:a16="http://schemas.microsoft.com/office/drawing/2014/main" id="{84AE4213-EC1C-EA2C-194F-888DBDD02BA4}"/>
                  </a:ext>
                </a:extLst>
              </p:cNvPr>
              <p:cNvPicPr/>
              <p:nvPr/>
            </p:nvPicPr>
            <p:blipFill>
              <a:blip r:embed="rId22"/>
              <a:stretch>
                <a:fillRect/>
              </a:stretch>
            </p:blipFill>
            <p:spPr>
              <a:xfrm>
                <a:off x="1721750" y="4484283"/>
                <a:ext cx="1147320" cy="1624680"/>
              </a:xfrm>
              <a:prstGeom prst="rect">
                <a:avLst/>
              </a:prstGeom>
            </p:spPr>
          </p:pic>
        </mc:Fallback>
      </mc:AlternateContent>
      <p:grpSp>
        <p:nvGrpSpPr>
          <p:cNvPr id="26" name="קבוצה 25">
            <a:extLst>
              <a:ext uri="{FF2B5EF4-FFF2-40B4-BE49-F238E27FC236}">
                <a16:creationId xmlns:a16="http://schemas.microsoft.com/office/drawing/2014/main" id="{52DE7749-8194-7E39-20A3-3A16F8491AC7}"/>
              </a:ext>
            </a:extLst>
          </p:cNvPr>
          <p:cNvGrpSpPr/>
          <p:nvPr/>
        </p:nvGrpSpPr>
        <p:grpSpPr>
          <a:xfrm>
            <a:off x="2559470" y="2373603"/>
            <a:ext cx="793440" cy="204480"/>
            <a:chOff x="2559470" y="2373603"/>
            <a:chExt cx="793440" cy="204480"/>
          </a:xfrm>
        </p:grpSpPr>
        <mc:AlternateContent xmlns:mc="http://schemas.openxmlformats.org/markup-compatibility/2006" xmlns:p14="http://schemas.microsoft.com/office/powerpoint/2010/main">
          <mc:Choice Requires="p14">
            <p:contentPart p14:bwMode="auto" r:id="rId23">
              <p14:nvContentPartPr>
                <p14:cNvPr id="20" name="דיו 19">
                  <a:extLst>
                    <a:ext uri="{FF2B5EF4-FFF2-40B4-BE49-F238E27FC236}">
                      <a16:creationId xmlns:a16="http://schemas.microsoft.com/office/drawing/2014/main" id="{01F3DDB8-CC90-FD49-3B03-90171C43C9AC}"/>
                    </a:ext>
                  </a:extLst>
                </p14:cNvPr>
                <p14:cNvContentPartPr/>
                <p14:nvPr/>
              </p14:nvContentPartPr>
              <p14:xfrm>
                <a:off x="3132230" y="2373603"/>
                <a:ext cx="220680" cy="171000"/>
              </p14:xfrm>
            </p:contentPart>
          </mc:Choice>
          <mc:Fallback xmlns="">
            <p:pic>
              <p:nvPicPr>
                <p:cNvPr id="20" name="דיו 19">
                  <a:extLst>
                    <a:ext uri="{FF2B5EF4-FFF2-40B4-BE49-F238E27FC236}">
                      <a16:creationId xmlns:a16="http://schemas.microsoft.com/office/drawing/2014/main" id="{01F3DDB8-CC90-FD49-3B03-90171C43C9AC}"/>
                    </a:ext>
                  </a:extLst>
                </p:cNvPr>
                <p:cNvPicPr/>
                <p:nvPr/>
              </p:nvPicPr>
              <p:blipFill>
                <a:blip r:embed="rId24"/>
                <a:stretch>
                  <a:fillRect/>
                </a:stretch>
              </p:blipFill>
              <p:spPr>
                <a:xfrm>
                  <a:off x="3123230" y="2364963"/>
                  <a:ext cx="2383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דיו 24">
                  <a:extLst>
                    <a:ext uri="{FF2B5EF4-FFF2-40B4-BE49-F238E27FC236}">
                      <a16:creationId xmlns:a16="http://schemas.microsoft.com/office/drawing/2014/main" id="{90253307-C39F-D796-BB8F-5101F5CFE541}"/>
                    </a:ext>
                  </a:extLst>
                </p14:cNvPr>
                <p14:cNvContentPartPr/>
                <p14:nvPr/>
              </p14:nvContentPartPr>
              <p14:xfrm>
                <a:off x="2559470" y="2457483"/>
                <a:ext cx="130320" cy="120600"/>
              </p14:xfrm>
            </p:contentPart>
          </mc:Choice>
          <mc:Fallback xmlns="">
            <p:pic>
              <p:nvPicPr>
                <p:cNvPr id="25" name="דיו 24">
                  <a:extLst>
                    <a:ext uri="{FF2B5EF4-FFF2-40B4-BE49-F238E27FC236}">
                      <a16:creationId xmlns:a16="http://schemas.microsoft.com/office/drawing/2014/main" id="{90253307-C39F-D796-BB8F-5101F5CFE541}"/>
                    </a:ext>
                  </a:extLst>
                </p:cNvPr>
                <p:cNvPicPr/>
                <p:nvPr/>
              </p:nvPicPr>
              <p:blipFill>
                <a:blip r:embed="rId26"/>
                <a:stretch>
                  <a:fillRect/>
                </a:stretch>
              </p:blipFill>
              <p:spPr>
                <a:xfrm>
                  <a:off x="2550830" y="2448483"/>
                  <a:ext cx="147960" cy="13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7" name="דיו 26">
                <a:extLst>
                  <a:ext uri="{FF2B5EF4-FFF2-40B4-BE49-F238E27FC236}">
                    <a16:creationId xmlns:a16="http://schemas.microsoft.com/office/drawing/2014/main" id="{B8002269-7CC9-1FA5-E367-7A12DBA6AD4C}"/>
                  </a:ext>
                </a:extLst>
              </p14:cNvPr>
              <p14:cNvContentPartPr/>
              <p14:nvPr/>
            </p14:nvContentPartPr>
            <p14:xfrm>
              <a:off x="2633136" y="2507870"/>
              <a:ext cx="344520" cy="2101680"/>
            </p14:xfrm>
          </p:contentPart>
        </mc:Choice>
        <mc:Fallback xmlns="">
          <p:pic>
            <p:nvPicPr>
              <p:cNvPr id="27" name="דיו 26">
                <a:extLst>
                  <a:ext uri="{FF2B5EF4-FFF2-40B4-BE49-F238E27FC236}">
                    <a16:creationId xmlns:a16="http://schemas.microsoft.com/office/drawing/2014/main" id="{B8002269-7CC9-1FA5-E367-7A12DBA6AD4C}"/>
                  </a:ext>
                </a:extLst>
              </p:cNvPr>
              <p:cNvPicPr/>
              <p:nvPr/>
            </p:nvPicPr>
            <p:blipFill>
              <a:blip r:embed="rId28"/>
              <a:stretch>
                <a:fillRect/>
              </a:stretch>
            </p:blipFill>
            <p:spPr>
              <a:xfrm>
                <a:off x="2624136" y="2499230"/>
                <a:ext cx="362160" cy="2119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דיו 27">
                <a:extLst>
                  <a:ext uri="{FF2B5EF4-FFF2-40B4-BE49-F238E27FC236}">
                    <a16:creationId xmlns:a16="http://schemas.microsoft.com/office/drawing/2014/main" id="{D80D61B8-78B5-D85D-0D5A-50F5D810A88F}"/>
                  </a:ext>
                </a:extLst>
              </p14:cNvPr>
              <p14:cNvContentPartPr/>
              <p14:nvPr/>
            </p14:nvContentPartPr>
            <p14:xfrm>
              <a:off x="2994216" y="2454590"/>
              <a:ext cx="265320" cy="2154960"/>
            </p14:xfrm>
          </p:contentPart>
        </mc:Choice>
        <mc:Fallback xmlns="">
          <p:pic>
            <p:nvPicPr>
              <p:cNvPr id="28" name="דיו 27">
                <a:extLst>
                  <a:ext uri="{FF2B5EF4-FFF2-40B4-BE49-F238E27FC236}">
                    <a16:creationId xmlns:a16="http://schemas.microsoft.com/office/drawing/2014/main" id="{D80D61B8-78B5-D85D-0D5A-50F5D810A88F}"/>
                  </a:ext>
                </a:extLst>
              </p:cNvPr>
              <p:cNvPicPr/>
              <p:nvPr/>
            </p:nvPicPr>
            <p:blipFill>
              <a:blip r:embed="rId30"/>
              <a:stretch>
                <a:fillRect/>
              </a:stretch>
            </p:blipFill>
            <p:spPr>
              <a:xfrm>
                <a:off x="2985216" y="2445590"/>
                <a:ext cx="282960" cy="2172600"/>
              </a:xfrm>
              <a:prstGeom prst="rect">
                <a:avLst/>
              </a:prstGeom>
            </p:spPr>
          </p:pic>
        </mc:Fallback>
      </mc:AlternateContent>
      <p:sp>
        <p:nvSpPr>
          <p:cNvPr id="29" name="תיבת טקסט 28">
            <a:extLst>
              <a:ext uri="{FF2B5EF4-FFF2-40B4-BE49-F238E27FC236}">
                <a16:creationId xmlns:a16="http://schemas.microsoft.com/office/drawing/2014/main" id="{E9AB24FB-8991-6289-FD6D-3514EE80A380}"/>
              </a:ext>
            </a:extLst>
          </p:cNvPr>
          <p:cNvSpPr txBox="1"/>
          <p:nvPr/>
        </p:nvSpPr>
        <p:spPr>
          <a:xfrm>
            <a:off x="1861734" y="6233552"/>
            <a:ext cx="2629352" cy="369332"/>
          </a:xfrm>
          <a:prstGeom prst="rect">
            <a:avLst/>
          </a:prstGeom>
          <a:noFill/>
        </p:spPr>
        <p:txBody>
          <a:bodyPr wrap="square" rtlCol="1">
            <a:spAutoFit/>
          </a:bodyPr>
          <a:lstStyle/>
          <a:p>
            <a:pPr algn="l" rtl="0"/>
            <a:r>
              <a:rPr lang="en-US" dirty="0"/>
              <a:t>Probability matrix </a:t>
            </a:r>
            <a:endParaRPr lang="he-IL" dirty="0"/>
          </a:p>
        </p:txBody>
      </p:sp>
      <p:sp>
        <p:nvSpPr>
          <p:cNvPr id="30" name="תיבת טקסט 29">
            <a:extLst>
              <a:ext uri="{FF2B5EF4-FFF2-40B4-BE49-F238E27FC236}">
                <a16:creationId xmlns:a16="http://schemas.microsoft.com/office/drawing/2014/main" id="{83342464-2904-ED73-105A-14ACB3875928}"/>
              </a:ext>
            </a:extLst>
          </p:cNvPr>
          <p:cNvSpPr txBox="1"/>
          <p:nvPr/>
        </p:nvSpPr>
        <p:spPr>
          <a:xfrm>
            <a:off x="5288653" y="1322829"/>
            <a:ext cx="1436740" cy="369332"/>
          </a:xfrm>
          <a:prstGeom prst="rect">
            <a:avLst/>
          </a:prstGeom>
          <a:noFill/>
        </p:spPr>
        <p:txBody>
          <a:bodyPr wrap="none" rtlCol="1">
            <a:spAutoFit/>
          </a:bodyPr>
          <a:lstStyle/>
          <a:p>
            <a:r>
              <a:rPr lang="en-US" dirty="0"/>
              <a:t>First iteration</a:t>
            </a:r>
            <a:endParaRPr lang="he-IL" dirty="0"/>
          </a:p>
        </p:txBody>
      </p:sp>
      <p:sp>
        <p:nvSpPr>
          <p:cNvPr id="31" name="בועת דיבור: אליפסה 30">
            <a:extLst>
              <a:ext uri="{FF2B5EF4-FFF2-40B4-BE49-F238E27FC236}">
                <a16:creationId xmlns:a16="http://schemas.microsoft.com/office/drawing/2014/main" id="{84E22AE8-F475-9971-FC75-E0369A89E258}"/>
              </a:ext>
            </a:extLst>
          </p:cNvPr>
          <p:cNvSpPr/>
          <p:nvPr/>
        </p:nvSpPr>
        <p:spPr>
          <a:xfrm>
            <a:off x="7879786" y="1754645"/>
            <a:ext cx="2138629" cy="1674355"/>
          </a:xfrm>
          <a:prstGeom prst="wedgeEllipseCallout">
            <a:avLst>
              <a:gd name="adj1" fmla="val -37609"/>
              <a:gd name="adj2" fmla="val 76903"/>
            </a:avLst>
          </a:prstGeom>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t>Probability to choose node 4 </a:t>
            </a:r>
            <a:endParaRPr lang="he-IL" dirty="0"/>
          </a:p>
        </p:txBody>
      </p:sp>
      <p:sp>
        <p:nvSpPr>
          <p:cNvPr id="32" name="בועת דיבור: אליפסה 31">
            <a:extLst>
              <a:ext uri="{FF2B5EF4-FFF2-40B4-BE49-F238E27FC236}">
                <a16:creationId xmlns:a16="http://schemas.microsoft.com/office/drawing/2014/main" id="{919B7B98-84D3-A2EF-5E58-BAD8B1FC6A3A}"/>
              </a:ext>
            </a:extLst>
          </p:cNvPr>
          <p:cNvSpPr/>
          <p:nvPr/>
        </p:nvSpPr>
        <p:spPr>
          <a:xfrm>
            <a:off x="5292831" y="1936979"/>
            <a:ext cx="2138629" cy="1674355"/>
          </a:xfrm>
          <a:prstGeom prst="wedgeEllipseCallout">
            <a:avLst>
              <a:gd name="adj1" fmla="val 25653"/>
              <a:gd name="adj2" fmla="val 99194"/>
            </a:avLst>
          </a:prstGeom>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t>Probability to choose node 1 </a:t>
            </a:r>
            <a:endParaRPr lang="he-IL" dirty="0"/>
          </a:p>
        </p:txBody>
      </p:sp>
      <mc:AlternateContent xmlns:mc="http://schemas.openxmlformats.org/markup-compatibility/2006" xmlns:a14="http://schemas.microsoft.com/office/drawing/2010/main">
        <mc:Choice Requires="a14">
          <p:sp>
            <p:nvSpPr>
              <p:cNvPr id="34" name="תיבת טקסט 33">
                <a:extLst>
                  <a:ext uri="{FF2B5EF4-FFF2-40B4-BE49-F238E27FC236}">
                    <a16:creationId xmlns:a16="http://schemas.microsoft.com/office/drawing/2014/main" id="{FC9902D3-18E9-9647-3F9F-CA08736C27E7}"/>
                  </a:ext>
                </a:extLst>
              </p:cNvPr>
              <p:cNvSpPr txBox="1"/>
              <p:nvPr/>
            </p:nvSpPr>
            <p:spPr>
              <a:xfrm>
                <a:off x="1062308" y="1401330"/>
                <a:ext cx="2465843" cy="376770"/>
              </a:xfrm>
              <a:prstGeom prst="rect">
                <a:avLst/>
              </a:prstGeom>
              <a:noFill/>
            </p:spPr>
            <p:txBody>
              <a:bodyPr wrap="square">
                <a:spAutoFit/>
              </a:bodyPr>
              <a:lstStyle/>
              <a:p>
                <a:pPr algn="l" rtl="0"/>
                <a14:m>
                  <m:oMathPara xmlns:m="http://schemas.openxmlformats.org/officeDocument/2006/math">
                    <m:oMathParaPr>
                      <m:jc m:val="centerGroup"/>
                    </m:oMathParaPr>
                    <m:oMath xmlns:m="http://schemas.openxmlformats.org/officeDocument/2006/math">
                      <m:acc>
                        <m:accPr>
                          <m:chr m:val="̂"/>
                          <m:ctrlPr>
                            <a:rPr lang="en-US" sz="1800" i="1" smtClean="0">
                              <a:solidFill>
                                <a:srgbClr val="836967"/>
                              </a:solidFill>
                              <a:latin typeface="Cambria Math" panose="02040503050406030204" pitchFamily="18" charset="0"/>
                            </a:rPr>
                          </m:ctrlPr>
                        </m:accPr>
                        <m:e>
                          <m:r>
                            <a:rPr lang="en-US" sz="1800" i="1" smtClean="0">
                              <a:latin typeface="Cambria Math" panose="02040503050406030204" pitchFamily="18" charset="0"/>
                            </a:rPr>
                            <m:t>𝑌</m:t>
                          </m:r>
                        </m:e>
                      </m:acc>
                      <m:r>
                        <a:rPr lang="en-US" sz="1800" i="1" smtClean="0">
                          <a:latin typeface="Cambria Math" panose="02040503050406030204" pitchFamily="18" charset="0"/>
                        </a:rPr>
                        <m:t>=</m:t>
                      </m:r>
                      <m:sSup>
                        <m:sSupPr>
                          <m:ctrlPr>
                            <a:rPr lang="en-US" sz="1800" i="1" smtClean="0">
                              <a:solidFill>
                                <a:srgbClr val="836967"/>
                              </a:solidFill>
                              <a:latin typeface="Cambria Math" panose="02040503050406030204" pitchFamily="18" charset="0"/>
                            </a:rPr>
                          </m:ctrlPr>
                        </m:sSupPr>
                        <m:e>
                          <m:r>
                            <a:rPr lang="en-US" sz="1800" i="1" smtClean="0">
                              <a:latin typeface="Cambria Math" panose="02040503050406030204" pitchFamily="18" charset="0"/>
                            </a:rPr>
                            <m:t>𝑃</m:t>
                          </m:r>
                        </m:e>
                        <m:sup>
                          <m:r>
                            <a:rPr lang="en-US" sz="1800" i="1" smtClean="0">
                              <a:latin typeface="Cambria Math" panose="02040503050406030204" pitchFamily="18" charset="0"/>
                            </a:rPr>
                            <m:t>∞</m:t>
                          </m:r>
                        </m:sup>
                      </m:sSup>
                      <m:r>
                        <a:rPr lang="en-US" sz="1800" i="1" smtClean="0">
                          <a:latin typeface="Cambria Math" panose="02040503050406030204" pitchFamily="18" charset="0"/>
                        </a:rPr>
                        <m:t>𝑌</m:t>
                      </m:r>
                    </m:oMath>
                  </m:oMathPara>
                </a14:m>
                <a:endParaRPr lang="en-US" sz="1800" dirty="0">
                  <a:latin typeface="Corbel" panose="020B0503020204020204" pitchFamily="34" charset="0"/>
                </a:endParaRPr>
              </a:p>
            </p:txBody>
          </p:sp>
        </mc:Choice>
        <mc:Fallback xmlns="">
          <p:sp>
            <p:nvSpPr>
              <p:cNvPr id="34" name="תיבת טקסט 33">
                <a:extLst>
                  <a:ext uri="{FF2B5EF4-FFF2-40B4-BE49-F238E27FC236}">
                    <a16:creationId xmlns:a16="http://schemas.microsoft.com/office/drawing/2014/main" id="{FC9902D3-18E9-9647-3F9F-CA08736C27E7}"/>
                  </a:ext>
                </a:extLst>
              </p:cNvPr>
              <p:cNvSpPr txBox="1">
                <a:spLocks noRot="1" noChangeAspect="1" noMove="1" noResize="1" noEditPoints="1" noAdjustHandles="1" noChangeArrowheads="1" noChangeShapeType="1" noTextEdit="1"/>
              </p:cNvSpPr>
              <p:nvPr/>
            </p:nvSpPr>
            <p:spPr>
              <a:xfrm>
                <a:off x="1062308" y="1401330"/>
                <a:ext cx="2465843" cy="376770"/>
              </a:xfrm>
              <a:prstGeom prst="rect">
                <a:avLst/>
              </a:prstGeom>
              <a:blipFill>
                <a:blip r:embed="rId31"/>
                <a:stretch>
                  <a:fillRect t="-1613"/>
                </a:stretch>
              </a:blipFill>
            </p:spPr>
            <p:txBody>
              <a:bodyPr/>
              <a:lstStyle/>
              <a:p>
                <a:r>
                  <a:rPr lang="he-IL">
                    <a:noFill/>
                  </a:rPr>
                  <a:t> </a:t>
                </a:r>
              </a:p>
            </p:txBody>
          </p:sp>
        </mc:Fallback>
      </mc:AlternateContent>
      <p:sp>
        <p:nvSpPr>
          <p:cNvPr id="35" name="תיבת טקסט 34">
            <a:extLst>
              <a:ext uri="{FF2B5EF4-FFF2-40B4-BE49-F238E27FC236}">
                <a16:creationId xmlns:a16="http://schemas.microsoft.com/office/drawing/2014/main" id="{E5FB4D10-5796-012A-8D71-D47E9ABCEEF9}"/>
              </a:ext>
            </a:extLst>
          </p:cNvPr>
          <p:cNvSpPr txBox="1"/>
          <p:nvPr/>
        </p:nvSpPr>
        <p:spPr>
          <a:xfrm>
            <a:off x="317241" y="4200535"/>
            <a:ext cx="742749" cy="584775"/>
          </a:xfrm>
          <a:prstGeom prst="rect">
            <a:avLst/>
          </a:prstGeom>
          <a:noFill/>
        </p:spPr>
        <p:txBody>
          <a:bodyPr wrap="square" rtlCol="1">
            <a:spAutoFit/>
          </a:bodyPr>
          <a:lstStyle/>
          <a:p>
            <a:r>
              <a:rPr lang="en-US" sz="3200" dirty="0"/>
              <a:t>P=</a:t>
            </a:r>
            <a:endParaRPr lang="he-IL" sz="3200" dirty="0"/>
          </a:p>
        </p:txBody>
      </p:sp>
    </p:spTree>
    <p:extLst>
      <p:ext uri="{BB962C8B-B14F-4D97-AF65-F5344CB8AC3E}">
        <p14:creationId xmlns:p14="http://schemas.microsoft.com/office/powerpoint/2010/main" val="341924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randombar(horizontal)">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randombar(horizont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0" grpId="0"/>
      <p:bldP spid="31" grpId="0" animBg="1"/>
      <p:bldP spid="32" grpId="0" animBg="1"/>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21F71E50-1AF7-3316-0028-CD727E1262CB}"/>
              </a:ext>
            </a:extLst>
          </p:cNvPr>
          <p:cNvSpPr>
            <a:spLocks noGrp="1"/>
          </p:cNvSpPr>
          <p:nvPr>
            <p:ph type="sldNum" sz="quarter" idx="12"/>
          </p:nvPr>
        </p:nvSpPr>
        <p:spPr/>
        <p:txBody>
          <a:bodyPr/>
          <a:lstStyle/>
          <a:p>
            <a:fld id="{285A8641-92CE-42F0-8269-688F160B1D81}" type="slidenum">
              <a:rPr lang="he-IL" smtClean="0"/>
              <a:t>24</a:t>
            </a:fld>
            <a:endParaRPr lang="he-IL"/>
          </a:p>
        </p:txBody>
      </p:sp>
      <p:sp>
        <p:nvSpPr>
          <p:cNvPr id="6" name="תיבת טקסט 5">
            <a:extLst>
              <a:ext uri="{FF2B5EF4-FFF2-40B4-BE49-F238E27FC236}">
                <a16:creationId xmlns:a16="http://schemas.microsoft.com/office/drawing/2014/main" id="{87B015D1-EADA-E9D6-D409-05DED90E71B5}"/>
              </a:ext>
            </a:extLst>
          </p:cNvPr>
          <p:cNvSpPr txBox="1"/>
          <p:nvPr/>
        </p:nvSpPr>
        <p:spPr>
          <a:xfrm>
            <a:off x="1294622" y="136525"/>
            <a:ext cx="9602755" cy="769441"/>
          </a:xfrm>
          <a:prstGeom prst="rect">
            <a:avLst/>
          </a:prstGeom>
          <a:noFill/>
        </p:spPr>
        <p:txBody>
          <a:bodyPr wrap="square">
            <a:spAutoFit/>
          </a:bodyPr>
          <a:lstStyle/>
          <a:p>
            <a:pPr algn="l" rtl="0"/>
            <a:r>
              <a:rPr lang="en-US" sz="4400" b="1" u="sng" dirty="0">
                <a:solidFill>
                  <a:srgbClr val="00B0F0"/>
                </a:solidFill>
                <a:latin typeface="Corbel" panose="020B0503020204020204" pitchFamily="34" charset="0"/>
              </a:rPr>
              <a:t>Random Walk method-Example cont.</a:t>
            </a:r>
            <a:endParaRPr lang="he-IL" sz="4400" dirty="0"/>
          </a:p>
        </p:txBody>
      </p:sp>
      <p:pic>
        <p:nvPicPr>
          <p:cNvPr id="8" name="תמונה 7">
            <a:extLst>
              <a:ext uri="{FF2B5EF4-FFF2-40B4-BE49-F238E27FC236}">
                <a16:creationId xmlns:a16="http://schemas.microsoft.com/office/drawing/2014/main" id="{001527D7-2964-DB4C-6E3D-B4D498B7AC87}"/>
              </a:ext>
            </a:extLst>
          </p:cNvPr>
          <p:cNvPicPr>
            <a:picLocks noChangeAspect="1"/>
          </p:cNvPicPr>
          <p:nvPr/>
        </p:nvPicPr>
        <p:blipFill>
          <a:blip r:embed="rId2"/>
          <a:stretch>
            <a:fillRect/>
          </a:stretch>
        </p:blipFill>
        <p:spPr>
          <a:xfrm>
            <a:off x="1294622" y="1604422"/>
            <a:ext cx="9857662" cy="1962611"/>
          </a:xfrm>
          <a:prstGeom prst="rect">
            <a:avLst/>
          </a:prstGeom>
        </p:spPr>
      </p:pic>
      <p:pic>
        <p:nvPicPr>
          <p:cNvPr id="10" name="תמונה 9">
            <a:extLst>
              <a:ext uri="{FF2B5EF4-FFF2-40B4-BE49-F238E27FC236}">
                <a16:creationId xmlns:a16="http://schemas.microsoft.com/office/drawing/2014/main" id="{BD07D2C9-BB66-F8DF-1D22-072EF4CEF925}"/>
              </a:ext>
            </a:extLst>
          </p:cNvPr>
          <p:cNvPicPr>
            <a:picLocks noChangeAspect="1"/>
          </p:cNvPicPr>
          <p:nvPr/>
        </p:nvPicPr>
        <p:blipFill>
          <a:blip r:embed="rId3"/>
          <a:stretch>
            <a:fillRect/>
          </a:stretch>
        </p:blipFill>
        <p:spPr>
          <a:xfrm>
            <a:off x="350654" y="4032039"/>
            <a:ext cx="11248095" cy="1729890"/>
          </a:xfrm>
          <a:prstGeom prst="rect">
            <a:avLst/>
          </a:prstGeom>
        </p:spPr>
      </p:pic>
      <mc:AlternateContent xmlns:mc="http://schemas.openxmlformats.org/markup-compatibility/2006" xmlns:a14="http://schemas.microsoft.com/office/drawing/2010/main">
        <mc:Choice Requires="a14">
          <p:sp>
            <p:nvSpPr>
              <p:cNvPr id="11" name="תיבת טקסט 10">
                <a:extLst>
                  <a:ext uri="{FF2B5EF4-FFF2-40B4-BE49-F238E27FC236}">
                    <a16:creationId xmlns:a16="http://schemas.microsoft.com/office/drawing/2014/main" id="{E08BD82A-E22C-9052-EA45-5707C4273406}"/>
                  </a:ext>
                </a:extLst>
              </p:cNvPr>
              <p:cNvSpPr txBox="1"/>
              <p:nvPr/>
            </p:nvSpPr>
            <p:spPr>
              <a:xfrm>
                <a:off x="1517016" y="3550163"/>
                <a:ext cx="10674984" cy="4054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100</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𝑎𝑑𝑗𝑎𝑐𝑒𝑛𝑐𝑦</m:t>
                          </m:r>
                          <m:r>
                            <a:rPr lang="en-US" i="1">
                              <a:latin typeface="Cambria Math" panose="02040503050406030204" pitchFamily="18" charset="0"/>
                            </a:rPr>
                            <m:t> </m:t>
                          </m:r>
                          <m:r>
                            <a:rPr lang="en-US" i="1">
                              <a:latin typeface="Cambria Math" panose="02040503050406030204" pitchFamily="18" charset="0"/>
                            </a:rPr>
                            <m:t>𝑚𝑎𝑡𝑟𝑖𝑥</m:t>
                          </m:r>
                        </m:sub>
                      </m:sSub>
                      <m:r>
                        <a:rPr lang="en-US" b="0" i="1" smtClean="0">
                          <a:latin typeface="Cambria Math" panose="02040503050406030204" pitchFamily="18" charset="0"/>
                        </a:rPr>
                        <m:t>=</m:t>
                      </m:r>
                      <m:acc>
                        <m:accPr>
                          <m:chr m:val="̂"/>
                          <m:ctrlPr>
                            <a:rPr lang="he-IL" i="1" dirty="0" smtClean="0">
                              <a:solidFill>
                                <a:srgbClr val="836967"/>
                              </a:solidFill>
                              <a:latin typeface="Cambria Math" panose="02040503050406030204" pitchFamily="18" charset="0"/>
                            </a:rPr>
                          </m:ctrlPr>
                        </m:accPr>
                        <m:e>
                          <m:r>
                            <a:rPr lang="he-IL" i="1" dirty="0">
                              <a:latin typeface="Cambria Math" panose="02040503050406030204" pitchFamily="18" charset="0"/>
                            </a:rPr>
                            <m:t>𝑌</m:t>
                          </m:r>
                        </m:e>
                      </m:acc>
                    </m:oMath>
                  </m:oMathPara>
                </a14:m>
                <a:endParaRPr lang="he-IL" dirty="0"/>
              </a:p>
            </p:txBody>
          </p:sp>
        </mc:Choice>
        <mc:Fallback xmlns="">
          <p:sp>
            <p:nvSpPr>
              <p:cNvPr id="11" name="תיבת טקסט 10">
                <a:extLst>
                  <a:ext uri="{FF2B5EF4-FFF2-40B4-BE49-F238E27FC236}">
                    <a16:creationId xmlns:a16="http://schemas.microsoft.com/office/drawing/2014/main" id="{E08BD82A-E22C-9052-EA45-5707C4273406}"/>
                  </a:ext>
                </a:extLst>
              </p:cNvPr>
              <p:cNvSpPr txBox="1">
                <a:spLocks noRot="1" noChangeAspect="1" noMove="1" noResize="1" noEditPoints="1" noAdjustHandles="1" noChangeArrowheads="1" noChangeShapeType="1" noTextEdit="1"/>
              </p:cNvSpPr>
              <p:nvPr/>
            </p:nvSpPr>
            <p:spPr>
              <a:xfrm>
                <a:off x="1517016" y="3550163"/>
                <a:ext cx="10674984" cy="405432"/>
              </a:xfrm>
              <a:prstGeom prst="rect">
                <a:avLst/>
              </a:prstGeom>
              <a:blipFill>
                <a:blip r:embed="rId4"/>
                <a:stretch>
                  <a:fillRect b="-7463"/>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F3C1DA1C-6B76-55EA-E78E-E206D4102CC3}"/>
                  </a:ext>
                </a:extLst>
              </p:cNvPr>
              <p:cNvSpPr txBox="1"/>
              <p:nvPr/>
            </p:nvSpPr>
            <p:spPr>
              <a:xfrm>
                <a:off x="1050867" y="1186306"/>
                <a:ext cx="2317865"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100</m:t>
                          </m:r>
                          <m:r>
                            <a:rPr lang="en-US" b="0" i="1" smtClean="0">
                              <a:latin typeface="Cambria Math" panose="02040503050406030204" pitchFamily="18" charset="0"/>
                            </a:rPr>
                            <m:t> </m:t>
                          </m:r>
                        </m:sup>
                      </m:sSup>
                      <m:r>
                        <a:rPr lang="en-US" b="0" i="1" smtClean="0">
                          <a:latin typeface="Cambria Math" panose="02040503050406030204" pitchFamily="18" charset="0"/>
                        </a:rPr>
                        <m:t>:</m:t>
                      </m:r>
                    </m:oMath>
                  </m:oMathPara>
                </a14:m>
                <a:endParaRPr lang="he-IL" dirty="0"/>
              </a:p>
            </p:txBody>
          </p:sp>
        </mc:Choice>
        <mc:Fallback xmlns="">
          <p:sp>
            <p:nvSpPr>
              <p:cNvPr id="12" name="תיבת טקסט 11">
                <a:extLst>
                  <a:ext uri="{FF2B5EF4-FFF2-40B4-BE49-F238E27FC236}">
                    <a16:creationId xmlns:a16="http://schemas.microsoft.com/office/drawing/2014/main" id="{F3C1DA1C-6B76-55EA-E78E-E206D4102CC3}"/>
                  </a:ext>
                </a:extLst>
              </p:cNvPr>
              <p:cNvSpPr txBox="1">
                <a:spLocks noRot="1" noChangeAspect="1" noMove="1" noResize="1" noEditPoints="1" noAdjustHandles="1" noChangeArrowheads="1" noChangeShapeType="1" noTextEdit="1"/>
              </p:cNvSpPr>
              <p:nvPr/>
            </p:nvSpPr>
            <p:spPr>
              <a:xfrm>
                <a:off x="1050867" y="1186306"/>
                <a:ext cx="2317865" cy="369332"/>
              </a:xfrm>
              <a:prstGeom prst="rect">
                <a:avLst/>
              </a:prstGeom>
              <a:blipFill>
                <a:blip r:embed="rId5"/>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14789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FD8853-137A-409B-AA8B-431C2D864BDA}"/>
              </a:ext>
            </a:extLst>
          </p:cNvPr>
          <p:cNvSpPr>
            <a:spLocks noGrp="1"/>
          </p:cNvSpPr>
          <p:nvPr>
            <p:ph type="title"/>
          </p:nvPr>
        </p:nvSpPr>
        <p:spPr/>
        <p:txBody>
          <a:bodyPr>
            <a:normAutofit/>
          </a:bodyPr>
          <a:lstStyle/>
          <a:p>
            <a:pPr algn="ctr" rtl="0"/>
            <a:r>
              <a:rPr lang="en-US" sz="5400" b="1" u="sng" dirty="0">
                <a:solidFill>
                  <a:srgbClr val="00B0F0"/>
                </a:solidFill>
                <a:latin typeface="Corbel" panose="020B0503020204020204" pitchFamily="34" charset="0"/>
              </a:rPr>
              <a:t>Random Walk method-Example</a:t>
            </a:r>
            <a:endParaRPr lang="he-IL" sz="5400"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2A54BF68-76C8-47F6-93F3-232AAA498049}"/>
              </a:ext>
            </a:extLst>
          </p:cNvPr>
          <p:cNvSpPr>
            <a:spLocks noGrp="1"/>
          </p:cNvSpPr>
          <p:nvPr>
            <p:ph type="sldNum" sz="quarter" idx="12"/>
          </p:nvPr>
        </p:nvSpPr>
        <p:spPr/>
        <p:txBody>
          <a:bodyPr/>
          <a:lstStyle/>
          <a:p>
            <a:fld id="{285A8641-92CE-42F0-8269-688F160B1D81}" type="slidenum">
              <a:rPr lang="he-IL" smtClean="0"/>
              <a:t>25</a:t>
            </a:fld>
            <a:endParaRPr lang="he-IL"/>
          </a:p>
        </p:txBody>
      </p:sp>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F353F88F-1E63-172E-FEFB-12088043DF4D}"/>
                  </a:ext>
                </a:extLst>
              </p:cNvPr>
              <p:cNvSpPr txBox="1"/>
              <p:nvPr/>
            </p:nvSpPr>
            <p:spPr>
              <a:xfrm>
                <a:off x="141220" y="1646233"/>
                <a:ext cx="5932251" cy="1584857"/>
              </a:xfrm>
              <a:prstGeom prst="rect">
                <a:avLst/>
              </a:prstGeom>
              <a:noFill/>
            </p:spPr>
            <p:txBody>
              <a:bodyPr wrap="square" rtlCol="1">
                <a:spAutoFit/>
              </a:bodyPr>
              <a:lstStyle/>
              <a:p>
                <a:pPr lvl="1" algn="l" rtl="0"/>
                <a:r>
                  <a:rPr lang="en-US" sz="2000" dirty="0"/>
                  <a:t>	</a:t>
                </a:r>
                <a14:m>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2"/>
                                  <m:mcJc m:val="center"/>
                                </m:mcPr>
                              </m:mc>
                            </m:mcs>
                            <m:ctrlPr>
                              <a:rPr lang="en-US" sz="2000" b="0" i="1" smtClean="0">
                                <a:latin typeface="Cambria Math" panose="02040503050406030204" pitchFamily="18" charset="0"/>
                              </a:rPr>
                            </m:ctrlPr>
                          </m:mP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𝑙𝑙</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𝑙</m:t>
                                  </m:r>
                                  <m:r>
                                    <a:rPr lang="en-US" sz="2000" b="0" i="1" smtClean="0">
                                      <a:latin typeface="Cambria Math" panose="02040503050406030204" pitchFamily="18" charset="0"/>
                                    </a:rPr>
                                    <m:t>𝑢</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𝑢</m:t>
                                  </m:r>
                                  <m:r>
                                    <a:rPr lang="en-US" sz="2000" i="1">
                                      <a:latin typeface="Cambria Math" panose="02040503050406030204" pitchFamily="18" charset="0"/>
                                    </a:rPr>
                                    <m:t>𝑙</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𝑢𝑢</m:t>
                                  </m:r>
                                </m:sub>
                              </m:sSub>
                            </m:e>
                          </m:mr>
                        </m:m>
                      </m:e>
                    </m:d>
                    <m:r>
                      <a:rPr lang="en-US" sz="2000" b="0" i="1" smtClean="0">
                        <a:latin typeface="Cambria Math" panose="02040503050406030204" pitchFamily="18" charset="0"/>
                      </a:rPr>
                      <m:t>=</m:t>
                    </m:r>
                    <m:d>
                      <m:dPr>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a:rPr lang="en-US" sz="2000" b="0" i="1" smtClean="0">
                                  <a:latin typeface="Cambria Math" panose="02040503050406030204" pitchFamily="18" charset="0"/>
                                </a:rPr>
                                <m:t>1</m:t>
                              </m:r>
                            </m:e>
                            <m:e>
                              <m:r>
                                <a:rPr lang="en-US" sz="2000" b="0" i="1" smtClean="0">
                                  <a:latin typeface="Cambria Math" panose="02040503050406030204" pitchFamily="18" charset="0"/>
                                </a:rPr>
                                <m:t>0</m:t>
                              </m:r>
                            </m:e>
                          </m:mr>
                          <m:mr>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𝑢𝑙</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𝑢𝑢</m:t>
                                  </m:r>
                                </m:sub>
                              </m:sSub>
                            </m:e>
                          </m:mr>
                        </m:m>
                      </m:e>
                    </m:d>
                  </m:oMath>
                </a14:m>
                <a:endParaRPr lang="en-US" sz="2000" dirty="0"/>
              </a:p>
              <a:p>
                <a:pPr lvl="1" algn="l" rtl="0"/>
                <a:endParaRPr lang="en-US" sz="2000" dirty="0"/>
              </a:p>
              <a:p>
                <a:pPr lvl="1" algn="l" rtl="0"/>
                <a:endParaRPr lang="en-US" sz="2000" dirty="0"/>
              </a:p>
              <a:p>
                <a:pPr algn="l" rtl="0"/>
                <a:r>
                  <a:rPr lang="en-US" sz="2000" dirty="0"/>
                  <a:t>		</a:t>
                </a:r>
              </a:p>
            </p:txBody>
          </p:sp>
        </mc:Choice>
        <mc:Fallback xmlns="">
          <p:sp>
            <p:nvSpPr>
              <p:cNvPr id="3" name="תיבת טקסט 2">
                <a:extLst>
                  <a:ext uri="{FF2B5EF4-FFF2-40B4-BE49-F238E27FC236}">
                    <a16:creationId xmlns:a16="http://schemas.microsoft.com/office/drawing/2014/main" id="{F353F88F-1E63-172E-FEFB-12088043DF4D}"/>
                  </a:ext>
                </a:extLst>
              </p:cNvPr>
              <p:cNvSpPr txBox="1">
                <a:spLocks noRot="1" noChangeAspect="1" noMove="1" noResize="1" noEditPoints="1" noAdjustHandles="1" noChangeArrowheads="1" noChangeShapeType="1" noTextEdit="1"/>
              </p:cNvSpPr>
              <p:nvPr/>
            </p:nvSpPr>
            <p:spPr>
              <a:xfrm>
                <a:off x="141220" y="1646233"/>
                <a:ext cx="5932251" cy="1584857"/>
              </a:xfrm>
              <a:prstGeom prst="rect">
                <a:avLst/>
              </a:prstGeom>
              <a:blipFill>
                <a:blip r:embed="rId2"/>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9" name="תיבת טקסט 28">
                <a:extLst>
                  <a:ext uri="{FF2B5EF4-FFF2-40B4-BE49-F238E27FC236}">
                    <a16:creationId xmlns:a16="http://schemas.microsoft.com/office/drawing/2014/main" id="{E9AB24FB-8991-6289-FD6D-3514EE80A380}"/>
                  </a:ext>
                </a:extLst>
              </p:cNvPr>
              <p:cNvSpPr txBox="1"/>
              <p:nvPr/>
            </p:nvSpPr>
            <p:spPr>
              <a:xfrm>
                <a:off x="994625" y="6171684"/>
                <a:ext cx="5173549" cy="369332"/>
              </a:xfrm>
              <a:prstGeom prst="rect">
                <a:avLst/>
              </a:prstGeom>
              <a:noFill/>
            </p:spPr>
            <p:txBody>
              <a:bodyPr wrap="square" rtlCol="1">
                <a:spAutoFit/>
              </a:bodyPr>
              <a:lstStyle/>
              <a:p>
                <a:pPr algn="l" rtl="0"/>
                <a:r>
                  <a:rPr lang="en-US" dirty="0"/>
                  <a:t>Probability matrix </a:t>
                </a:r>
                <a14:m>
                  <m:oMath xmlns:m="http://schemas.openxmlformats.org/officeDocument/2006/math">
                    <m:sSup>
                      <m:sSupPr>
                        <m:ctrlPr>
                          <a:rPr lang="en-US" b="0" i="1" smtClean="0">
                            <a:latin typeface="Cambria Math" panose="02040503050406030204" pitchFamily="18" charset="0"/>
                          </a:rPr>
                        </m:ctrlPr>
                      </m:sSup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lim</m:t>
                            </m:r>
                          </m:fName>
                          <m:e>
                            <m:r>
                              <a:rPr lang="en-US" b="0" i="1" smtClean="0">
                                <a:latin typeface="Cambria Math" panose="02040503050406030204" pitchFamily="18" charset="0"/>
                              </a:rPr>
                              <m:t>𝑛</m:t>
                            </m:r>
                          </m:e>
                        </m:func>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𝑃</m:t>
                        </m:r>
                      </m:e>
                      <m:sup>
                        <m:r>
                          <a:rPr lang="en-US" b="0" i="1" smtClean="0">
                            <a:latin typeface="Cambria Math" panose="02040503050406030204" pitchFamily="18" charset="0"/>
                          </a:rPr>
                          <m:t>𝑛</m:t>
                        </m:r>
                      </m:sup>
                    </m:sSup>
                  </m:oMath>
                </a14:m>
                <a:r>
                  <a:rPr lang="en-US" dirty="0"/>
                  <a:t> until convergence</a:t>
                </a:r>
                <a:endParaRPr lang="he-IL" dirty="0"/>
              </a:p>
            </p:txBody>
          </p:sp>
        </mc:Choice>
        <mc:Fallback xmlns="">
          <p:sp>
            <p:nvSpPr>
              <p:cNvPr id="29" name="תיבת טקסט 28">
                <a:extLst>
                  <a:ext uri="{FF2B5EF4-FFF2-40B4-BE49-F238E27FC236}">
                    <a16:creationId xmlns:a16="http://schemas.microsoft.com/office/drawing/2014/main" id="{E9AB24FB-8991-6289-FD6D-3514EE80A380}"/>
                  </a:ext>
                </a:extLst>
              </p:cNvPr>
              <p:cNvSpPr txBox="1">
                <a:spLocks noRot="1" noChangeAspect="1" noMove="1" noResize="1" noEditPoints="1" noAdjustHandles="1" noChangeArrowheads="1" noChangeShapeType="1" noTextEdit="1"/>
              </p:cNvSpPr>
              <p:nvPr/>
            </p:nvSpPr>
            <p:spPr>
              <a:xfrm>
                <a:off x="994625" y="6171684"/>
                <a:ext cx="5173549" cy="369332"/>
              </a:xfrm>
              <a:prstGeom prst="rect">
                <a:avLst/>
              </a:prstGeom>
              <a:blipFill>
                <a:blip r:embed="rId3"/>
                <a:stretch>
                  <a:fillRect l="-942" t="-8197" b="-24590"/>
                </a:stretch>
              </a:blipFill>
            </p:spPr>
            <p:txBody>
              <a:bodyPr/>
              <a:lstStyle/>
              <a:p>
                <a:r>
                  <a:rPr lang="he-IL">
                    <a:noFill/>
                  </a:rPr>
                  <a:t> </a:t>
                </a:r>
              </a:p>
            </p:txBody>
          </p:sp>
        </mc:Fallback>
      </mc:AlternateContent>
      <p:sp>
        <p:nvSpPr>
          <p:cNvPr id="30" name="תיבת טקסט 29">
            <a:extLst>
              <a:ext uri="{FF2B5EF4-FFF2-40B4-BE49-F238E27FC236}">
                <a16:creationId xmlns:a16="http://schemas.microsoft.com/office/drawing/2014/main" id="{83342464-2904-ED73-105A-14ACB3875928}"/>
              </a:ext>
            </a:extLst>
          </p:cNvPr>
          <p:cNvSpPr txBox="1"/>
          <p:nvPr/>
        </p:nvSpPr>
        <p:spPr>
          <a:xfrm>
            <a:off x="5538593" y="1322829"/>
            <a:ext cx="1186800" cy="369332"/>
          </a:xfrm>
          <a:prstGeom prst="rect">
            <a:avLst/>
          </a:prstGeom>
          <a:noFill/>
        </p:spPr>
        <p:txBody>
          <a:bodyPr wrap="none" rtlCol="1">
            <a:spAutoFit/>
          </a:bodyPr>
          <a:lstStyle/>
          <a:p>
            <a:r>
              <a:rPr lang="en-US" dirty="0"/>
              <a:t>N iteration</a:t>
            </a:r>
            <a:endParaRPr lang="he-IL" dirty="0"/>
          </a:p>
        </p:txBody>
      </p:sp>
      <p:pic>
        <p:nvPicPr>
          <p:cNvPr id="34" name="תמונה 33">
            <a:extLst>
              <a:ext uri="{FF2B5EF4-FFF2-40B4-BE49-F238E27FC236}">
                <a16:creationId xmlns:a16="http://schemas.microsoft.com/office/drawing/2014/main" id="{DA9E37A8-E35C-E1AC-2221-CFC7E71F1550}"/>
              </a:ext>
            </a:extLst>
          </p:cNvPr>
          <p:cNvPicPr>
            <a:picLocks noChangeAspect="1"/>
          </p:cNvPicPr>
          <p:nvPr/>
        </p:nvPicPr>
        <p:blipFill>
          <a:blip r:embed="rId4"/>
          <a:stretch>
            <a:fillRect/>
          </a:stretch>
        </p:blipFill>
        <p:spPr>
          <a:xfrm>
            <a:off x="1332722" y="2240768"/>
            <a:ext cx="10039739" cy="3455377"/>
          </a:xfrm>
          <a:prstGeom prst="rect">
            <a:avLst/>
          </a:prstGeom>
        </p:spPr>
      </p:pic>
      <mc:AlternateContent xmlns:mc="http://schemas.openxmlformats.org/markup-compatibility/2006" xmlns:a14="http://schemas.microsoft.com/office/drawing/2010/main">
        <mc:Choice Requires="a14">
          <p:sp>
            <p:nvSpPr>
              <p:cNvPr id="35" name="תיבת טקסט 34">
                <a:extLst>
                  <a:ext uri="{FF2B5EF4-FFF2-40B4-BE49-F238E27FC236}">
                    <a16:creationId xmlns:a16="http://schemas.microsoft.com/office/drawing/2014/main" id="{5CF4502E-46CF-0E01-93F1-10F7E1AAE96F}"/>
                  </a:ext>
                </a:extLst>
              </p:cNvPr>
              <p:cNvSpPr txBox="1"/>
              <p:nvPr/>
            </p:nvSpPr>
            <p:spPr>
              <a:xfrm>
                <a:off x="374063" y="1363302"/>
                <a:ext cx="2465843" cy="376770"/>
              </a:xfrm>
              <a:prstGeom prst="rect">
                <a:avLst/>
              </a:prstGeom>
              <a:noFill/>
            </p:spPr>
            <p:txBody>
              <a:bodyPr wrap="square">
                <a:spAutoFit/>
              </a:bodyPr>
              <a:lstStyle/>
              <a:p>
                <a:pPr algn="l" rtl="0"/>
                <a14:m>
                  <m:oMathPara xmlns:m="http://schemas.openxmlformats.org/officeDocument/2006/math">
                    <m:oMathParaPr>
                      <m:jc m:val="centerGroup"/>
                    </m:oMathParaPr>
                    <m:oMath xmlns:m="http://schemas.openxmlformats.org/officeDocument/2006/math">
                      <m:acc>
                        <m:accPr>
                          <m:chr m:val="̂"/>
                          <m:ctrlPr>
                            <a:rPr lang="en-US" sz="1800" i="1" smtClean="0">
                              <a:solidFill>
                                <a:srgbClr val="836967"/>
                              </a:solidFill>
                              <a:latin typeface="Cambria Math" panose="02040503050406030204" pitchFamily="18" charset="0"/>
                            </a:rPr>
                          </m:ctrlPr>
                        </m:accPr>
                        <m:e>
                          <m:r>
                            <a:rPr lang="en-US" sz="1800" i="1" smtClean="0">
                              <a:latin typeface="Cambria Math" panose="02040503050406030204" pitchFamily="18" charset="0"/>
                            </a:rPr>
                            <m:t>𝑌</m:t>
                          </m:r>
                        </m:e>
                      </m:acc>
                      <m:r>
                        <a:rPr lang="en-US" sz="1800" i="1" smtClean="0">
                          <a:latin typeface="Cambria Math" panose="02040503050406030204" pitchFamily="18" charset="0"/>
                        </a:rPr>
                        <m:t>=</m:t>
                      </m:r>
                      <m:sSup>
                        <m:sSupPr>
                          <m:ctrlPr>
                            <a:rPr lang="en-US" sz="1800" i="1" smtClean="0">
                              <a:solidFill>
                                <a:srgbClr val="836967"/>
                              </a:solidFill>
                              <a:latin typeface="Cambria Math" panose="02040503050406030204" pitchFamily="18" charset="0"/>
                            </a:rPr>
                          </m:ctrlPr>
                        </m:sSupPr>
                        <m:e>
                          <m:r>
                            <a:rPr lang="en-US" sz="1800" i="1" smtClean="0">
                              <a:latin typeface="Cambria Math" panose="02040503050406030204" pitchFamily="18" charset="0"/>
                            </a:rPr>
                            <m:t>𝑃</m:t>
                          </m:r>
                        </m:e>
                        <m:sup>
                          <m:r>
                            <a:rPr lang="en-US" sz="1800" i="1" smtClean="0">
                              <a:latin typeface="Cambria Math" panose="02040503050406030204" pitchFamily="18" charset="0"/>
                            </a:rPr>
                            <m:t>∞</m:t>
                          </m:r>
                        </m:sup>
                      </m:sSup>
                      <m:r>
                        <a:rPr lang="en-US" sz="1800" i="1" smtClean="0">
                          <a:latin typeface="Cambria Math" panose="02040503050406030204" pitchFamily="18" charset="0"/>
                        </a:rPr>
                        <m:t>𝑌</m:t>
                      </m:r>
                    </m:oMath>
                  </m:oMathPara>
                </a14:m>
                <a:endParaRPr lang="en-US" sz="1800" dirty="0">
                  <a:latin typeface="Corbel" panose="020B0503020204020204" pitchFamily="34" charset="0"/>
                </a:endParaRPr>
              </a:p>
            </p:txBody>
          </p:sp>
        </mc:Choice>
        <mc:Fallback xmlns="">
          <p:sp>
            <p:nvSpPr>
              <p:cNvPr id="35" name="תיבת טקסט 34">
                <a:extLst>
                  <a:ext uri="{FF2B5EF4-FFF2-40B4-BE49-F238E27FC236}">
                    <a16:creationId xmlns:a16="http://schemas.microsoft.com/office/drawing/2014/main" id="{5CF4502E-46CF-0E01-93F1-10F7E1AAE96F}"/>
                  </a:ext>
                </a:extLst>
              </p:cNvPr>
              <p:cNvSpPr txBox="1">
                <a:spLocks noRot="1" noChangeAspect="1" noMove="1" noResize="1" noEditPoints="1" noAdjustHandles="1" noChangeArrowheads="1" noChangeShapeType="1" noTextEdit="1"/>
              </p:cNvSpPr>
              <p:nvPr/>
            </p:nvSpPr>
            <p:spPr>
              <a:xfrm>
                <a:off x="374063" y="1363302"/>
                <a:ext cx="2465843" cy="376770"/>
              </a:xfrm>
              <a:prstGeom prst="rect">
                <a:avLst/>
              </a:prstGeom>
              <a:blipFill>
                <a:blip r:embed="rId5"/>
                <a:stretch>
                  <a:fillRect t="-163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6" name="תיבת טקסט 35">
                <a:extLst>
                  <a:ext uri="{FF2B5EF4-FFF2-40B4-BE49-F238E27FC236}">
                    <a16:creationId xmlns:a16="http://schemas.microsoft.com/office/drawing/2014/main" id="{BAC6878F-3EC6-3FA9-AA3B-C4540514C18F}"/>
                  </a:ext>
                </a:extLst>
              </p:cNvPr>
              <p:cNvSpPr txBox="1"/>
              <p:nvPr/>
            </p:nvSpPr>
            <p:spPr>
              <a:xfrm>
                <a:off x="353552" y="3737623"/>
                <a:ext cx="1102024" cy="46166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𝑃</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𝑌</m:t>
                      </m:r>
                      <m:r>
                        <a:rPr lang="en-US" sz="2400" b="0" i="1" smtClean="0">
                          <a:latin typeface="Cambria Math" panose="02040503050406030204" pitchFamily="18" charset="0"/>
                          <a:ea typeface="Cambria Math" panose="02040503050406030204" pitchFamily="18" charset="0"/>
                        </a:rPr>
                        <m:t>=</m:t>
                      </m:r>
                    </m:oMath>
                  </m:oMathPara>
                </a14:m>
                <a:endParaRPr lang="he-IL" dirty="0"/>
              </a:p>
            </p:txBody>
          </p:sp>
        </mc:Choice>
        <mc:Fallback xmlns="">
          <p:sp>
            <p:nvSpPr>
              <p:cNvPr id="36" name="תיבת טקסט 35">
                <a:extLst>
                  <a:ext uri="{FF2B5EF4-FFF2-40B4-BE49-F238E27FC236}">
                    <a16:creationId xmlns:a16="http://schemas.microsoft.com/office/drawing/2014/main" id="{BAC6878F-3EC6-3FA9-AA3B-C4540514C18F}"/>
                  </a:ext>
                </a:extLst>
              </p:cNvPr>
              <p:cNvSpPr txBox="1">
                <a:spLocks noRot="1" noChangeAspect="1" noMove="1" noResize="1" noEditPoints="1" noAdjustHandles="1" noChangeArrowheads="1" noChangeShapeType="1" noTextEdit="1"/>
              </p:cNvSpPr>
              <p:nvPr/>
            </p:nvSpPr>
            <p:spPr>
              <a:xfrm>
                <a:off x="353552" y="3737623"/>
                <a:ext cx="1102024" cy="461665"/>
              </a:xfrm>
              <a:prstGeom prst="rect">
                <a:avLst/>
              </a:prstGeom>
              <a:blipFill>
                <a:blip r:embed="rId6"/>
                <a:stretch>
                  <a:fillRect l="-1657"/>
                </a:stretch>
              </a:blipFill>
            </p:spPr>
            <p:txBody>
              <a:bodyPr/>
              <a:lstStyle/>
              <a:p>
                <a:r>
                  <a:rPr lang="he-IL">
                    <a:noFill/>
                  </a:rPr>
                  <a:t> </a:t>
                </a:r>
              </a:p>
            </p:txBody>
          </p:sp>
        </mc:Fallback>
      </mc:AlternateContent>
    </p:spTree>
    <p:extLst>
      <p:ext uri="{BB962C8B-B14F-4D97-AF65-F5344CB8AC3E}">
        <p14:creationId xmlns:p14="http://schemas.microsoft.com/office/powerpoint/2010/main" val="421023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randombar(horizontal)">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9" grpId="0"/>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0E6FB5-F21F-4ECE-BC24-06A399A940C6}"/>
              </a:ext>
            </a:extLst>
          </p:cNvPr>
          <p:cNvSpPr>
            <a:spLocks noGrp="1"/>
          </p:cNvSpPr>
          <p:nvPr>
            <p:ph type="title"/>
          </p:nvPr>
        </p:nvSpPr>
        <p:spPr>
          <a:xfrm>
            <a:off x="838200" y="0"/>
            <a:ext cx="10515600" cy="1325563"/>
          </a:xfrm>
        </p:spPr>
        <p:txBody>
          <a:bodyPr>
            <a:normAutofit/>
          </a:bodyPr>
          <a:lstStyle/>
          <a:p>
            <a:pPr algn="ctr"/>
            <a:r>
              <a:rPr lang="en-US" sz="5400" b="1" u="sng" dirty="0">
                <a:solidFill>
                  <a:srgbClr val="00B0F0"/>
                </a:solidFill>
                <a:latin typeface="Corbel" panose="020B0503020204020204" pitchFamily="34" charset="0"/>
              </a:rPr>
              <a:t>Pseudo code</a:t>
            </a:r>
            <a:endParaRPr lang="he-IL" sz="5400"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1CCBF2EA-C006-4DC9-A1C6-5A8BC26A7EAC}"/>
              </a:ext>
            </a:extLst>
          </p:cNvPr>
          <p:cNvSpPr>
            <a:spLocks noGrp="1"/>
          </p:cNvSpPr>
          <p:nvPr>
            <p:ph type="sldNum" sz="quarter" idx="12"/>
          </p:nvPr>
        </p:nvSpPr>
        <p:spPr/>
        <p:txBody>
          <a:bodyPr/>
          <a:lstStyle/>
          <a:p>
            <a:fld id="{285A8641-92CE-42F0-8269-688F160B1D81}" type="slidenum">
              <a:rPr lang="he-IL" smtClean="0"/>
              <a:t>26</a:t>
            </a:fld>
            <a:endParaRPr lang="he-IL"/>
          </a:p>
        </p:txBody>
      </p:sp>
      <p:pic>
        <p:nvPicPr>
          <p:cNvPr id="4098" name="Picture 2">
            <a:extLst>
              <a:ext uri="{FF2B5EF4-FFF2-40B4-BE49-F238E27FC236}">
                <a16:creationId xmlns:a16="http://schemas.microsoft.com/office/drawing/2014/main" id="{8BBE4D6A-0B19-4A04-43C0-4D74642AA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8594" y="1006476"/>
            <a:ext cx="7354811" cy="5532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35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0E6FB5-F21F-4ECE-BC24-06A399A940C6}"/>
              </a:ext>
            </a:extLst>
          </p:cNvPr>
          <p:cNvSpPr>
            <a:spLocks noGrp="1"/>
          </p:cNvSpPr>
          <p:nvPr>
            <p:ph type="title"/>
          </p:nvPr>
        </p:nvSpPr>
        <p:spPr>
          <a:xfrm>
            <a:off x="838200" y="0"/>
            <a:ext cx="10515600" cy="1325563"/>
          </a:xfrm>
        </p:spPr>
        <p:txBody>
          <a:bodyPr>
            <a:normAutofit/>
          </a:bodyPr>
          <a:lstStyle/>
          <a:p>
            <a:pPr algn="ctr"/>
            <a:r>
              <a:rPr lang="en-US" sz="5400" b="1" u="sng" dirty="0">
                <a:solidFill>
                  <a:srgbClr val="00B0F0"/>
                </a:solidFill>
                <a:latin typeface="Corbel" panose="020B0503020204020204" pitchFamily="34" charset="0"/>
              </a:rPr>
              <a:t>Running time</a:t>
            </a:r>
            <a:endParaRPr lang="he-IL" sz="5400"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1CCBF2EA-C006-4DC9-A1C6-5A8BC26A7EAC}"/>
              </a:ext>
            </a:extLst>
          </p:cNvPr>
          <p:cNvSpPr>
            <a:spLocks noGrp="1"/>
          </p:cNvSpPr>
          <p:nvPr>
            <p:ph type="sldNum" sz="quarter" idx="12"/>
          </p:nvPr>
        </p:nvSpPr>
        <p:spPr/>
        <p:txBody>
          <a:bodyPr/>
          <a:lstStyle/>
          <a:p>
            <a:fld id="{285A8641-92CE-42F0-8269-688F160B1D81}" type="slidenum">
              <a:rPr lang="he-IL" smtClean="0"/>
              <a:t>27</a:t>
            </a:fld>
            <a:endParaRPr lang="he-IL"/>
          </a:p>
        </p:txBody>
      </p:sp>
      <p:sp>
        <p:nvSpPr>
          <p:cNvPr id="3" name="תיבת טקסט 2">
            <a:extLst>
              <a:ext uri="{FF2B5EF4-FFF2-40B4-BE49-F238E27FC236}">
                <a16:creationId xmlns:a16="http://schemas.microsoft.com/office/drawing/2014/main" id="{15B58657-3D28-95F4-CC22-9FF130AC48DA}"/>
              </a:ext>
            </a:extLst>
          </p:cNvPr>
          <p:cNvSpPr txBox="1"/>
          <p:nvPr/>
        </p:nvSpPr>
        <p:spPr>
          <a:xfrm>
            <a:off x="1267408" y="1448282"/>
            <a:ext cx="8581930" cy="3477875"/>
          </a:xfrm>
          <a:prstGeom prst="rect">
            <a:avLst/>
          </a:prstGeom>
          <a:noFill/>
        </p:spPr>
        <p:txBody>
          <a:bodyPr wrap="square" rtlCol="1">
            <a:spAutoFit/>
          </a:bodyPr>
          <a:lstStyle/>
          <a:p>
            <a:pPr algn="l" rtl="0"/>
            <a:r>
              <a:rPr lang="en-US" sz="2000" b="1" dirty="0"/>
              <a:t>Contribution to Time Complexity:</a:t>
            </a:r>
            <a:endParaRPr lang="en-US" sz="2000" dirty="0"/>
          </a:p>
          <a:p>
            <a:pPr marL="742950" lvl="1" indent="-285750" algn="l" rtl="0">
              <a:buFont typeface="Arial" panose="020B0604020202020204" pitchFamily="34" charset="0"/>
              <a:buChar char="•"/>
            </a:pPr>
            <a:r>
              <a:rPr lang="en-US" sz="2000" dirty="0"/>
              <a:t>Creating the probability matrix 𝑂(𝑉^2)</a:t>
            </a:r>
          </a:p>
          <a:p>
            <a:pPr marL="742950" lvl="1" indent="-285750" algn="l" rtl="0">
              <a:buFont typeface="Arial" panose="020B0604020202020204" pitchFamily="34" charset="0"/>
              <a:buChar char="•"/>
            </a:pPr>
            <a:r>
              <a:rPr lang="en-US" sz="2000" dirty="0"/>
              <a:t>Multiplying the probability matrix with itself</a:t>
            </a:r>
          </a:p>
          <a:p>
            <a:pPr marL="742950" lvl="1" indent="-285750" algn="l" rtl="0">
              <a:buFont typeface="Arial" panose="020B0604020202020204" pitchFamily="34" charset="0"/>
              <a:buChar char="•"/>
            </a:pPr>
            <a:r>
              <a:rPr lang="en-US" sz="2000" dirty="0"/>
              <a:t>Multiplying the probability matrix with the adjacency matrix 𝑂(𝑉^3)</a:t>
            </a:r>
          </a:p>
          <a:p>
            <a:pPr algn="l" rtl="0"/>
            <a:r>
              <a:rPr lang="en-US" sz="2000" b="1" dirty="0"/>
              <a:t>Iterations vs. Nodes:</a:t>
            </a:r>
            <a:endParaRPr lang="en-US" sz="2000" dirty="0"/>
          </a:p>
          <a:p>
            <a:pPr marL="742950" lvl="1" indent="-285750" algn="l" rtl="0">
              <a:buFont typeface="Arial" panose="020B0604020202020204" pitchFamily="34" charset="0"/>
              <a:buChar char="•"/>
            </a:pPr>
            <a:r>
              <a:rPr lang="en-US" sz="2000" dirty="0"/>
              <a:t>The convergence requires a relatively small number of iterations, denoted as k</a:t>
            </a:r>
          </a:p>
          <a:p>
            <a:pPr marL="742950" lvl="1" indent="-285750" algn="l" rtl="0">
              <a:buFont typeface="Arial" panose="020B0604020202020204" pitchFamily="34" charset="0"/>
              <a:buChar char="•"/>
            </a:pPr>
            <a:r>
              <a:rPr lang="en-US" sz="2000" dirty="0"/>
              <a:t>Generally, k &lt;&lt; number of nodes</a:t>
            </a:r>
          </a:p>
          <a:p>
            <a:pPr algn="l" rtl="0"/>
            <a:r>
              <a:rPr lang="en-US" sz="2000" b="1" dirty="0"/>
              <a:t>Dominant Complexity Factor:</a:t>
            </a:r>
            <a:endParaRPr lang="en-US" sz="2000" dirty="0"/>
          </a:p>
          <a:p>
            <a:pPr marL="742950" lvl="1" indent="-285750" algn="l" rtl="0">
              <a:buFont typeface="Arial" panose="020B0604020202020204" pitchFamily="34" charset="0"/>
              <a:buChar char="•"/>
            </a:pPr>
            <a:r>
              <a:rPr lang="en-US" sz="2000" dirty="0"/>
              <a:t>The matrix multiplication step becomes the primary driver of the overall complexity.</a:t>
            </a:r>
          </a:p>
        </p:txBody>
      </p:sp>
      <p:pic>
        <p:nvPicPr>
          <p:cNvPr id="8194" name="Picture 2" descr="time running out » Llangibby Pony Club">
            <a:extLst>
              <a:ext uri="{FF2B5EF4-FFF2-40B4-BE49-F238E27FC236}">
                <a16:creationId xmlns:a16="http://schemas.microsoft.com/office/drawing/2014/main" id="{417FE345-D558-D6F5-6B25-486350BCA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9055" y="3978557"/>
            <a:ext cx="2257425" cy="2699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50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8194"/>
                                        </p:tgtEl>
                                        <p:attrNameLst>
                                          <p:attrName>style.visibility</p:attrName>
                                        </p:attrNameLst>
                                      </p:cBhvr>
                                      <p:to>
                                        <p:strVal val="visible"/>
                                      </p:to>
                                    </p:set>
                                    <p:animEffect transition="in" filter="randombar(horizontal)">
                                      <p:cBhvr>
                                        <p:cTn id="16"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0E6FB5-F21F-4ECE-BC24-06A399A940C6}"/>
              </a:ext>
            </a:extLst>
          </p:cNvPr>
          <p:cNvSpPr>
            <a:spLocks noGrp="1"/>
          </p:cNvSpPr>
          <p:nvPr>
            <p:ph type="title"/>
          </p:nvPr>
        </p:nvSpPr>
        <p:spPr>
          <a:xfrm>
            <a:off x="838200" y="0"/>
            <a:ext cx="10515600" cy="1325563"/>
          </a:xfrm>
        </p:spPr>
        <p:txBody>
          <a:bodyPr>
            <a:noAutofit/>
          </a:bodyPr>
          <a:lstStyle/>
          <a:p>
            <a:pPr algn="ctr"/>
            <a:r>
              <a:rPr lang="en-US" b="1" u="sng" dirty="0">
                <a:solidFill>
                  <a:srgbClr val="00B0F0"/>
                </a:solidFill>
                <a:latin typeface="Corbel" panose="020B0503020204020204" pitchFamily="34" charset="0"/>
              </a:rPr>
              <a:t>Label propagation for clustering in social networks</a:t>
            </a:r>
            <a:endParaRPr lang="he-IL"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1CCBF2EA-C006-4DC9-A1C6-5A8BC26A7EAC}"/>
              </a:ext>
            </a:extLst>
          </p:cNvPr>
          <p:cNvSpPr>
            <a:spLocks noGrp="1"/>
          </p:cNvSpPr>
          <p:nvPr>
            <p:ph type="sldNum" sz="quarter" idx="12"/>
          </p:nvPr>
        </p:nvSpPr>
        <p:spPr/>
        <p:txBody>
          <a:bodyPr/>
          <a:lstStyle/>
          <a:p>
            <a:fld id="{285A8641-92CE-42F0-8269-688F160B1D81}" type="slidenum">
              <a:rPr lang="he-IL" smtClean="0"/>
              <a:t>28</a:t>
            </a:fld>
            <a:endParaRPr lang="he-IL"/>
          </a:p>
        </p:txBody>
      </p:sp>
      <p:pic>
        <p:nvPicPr>
          <p:cNvPr id="4" name="תמונה 3" descr="תמונה שמכילה עיגול, סימטריה, ציור&#10;&#10;התיאור נוצר באופן אוטומטי">
            <a:extLst>
              <a:ext uri="{FF2B5EF4-FFF2-40B4-BE49-F238E27FC236}">
                <a16:creationId xmlns:a16="http://schemas.microsoft.com/office/drawing/2014/main" id="{1A4CF239-31C5-3964-7AAB-6D322DCA5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042" y="1437296"/>
            <a:ext cx="7983729" cy="5191125"/>
          </a:xfrm>
          <a:prstGeom prst="rect">
            <a:avLst/>
          </a:prstGeom>
        </p:spPr>
      </p:pic>
      <p:sp>
        <p:nvSpPr>
          <p:cNvPr id="6" name="מלבן 5">
            <a:extLst>
              <a:ext uri="{FF2B5EF4-FFF2-40B4-BE49-F238E27FC236}">
                <a16:creationId xmlns:a16="http://schemas.microsoft.com/office/drawing/2014/main" id="{BCBEF2B4-A1C6-455A-C7D7-6A4343D04B69}"/>
              </a:ext>
            </a:extLst>
          </p:cNvPr>
          <p:cNvSpPr/>
          <p:nvPr/>
        </p:nvSpPr>
        <p:spPr>
          <a:xfrm>
            <a:off x="328835" y="1584889"/>
            <a:ext cx="342900" cy="323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מלבן 6">
            <a:extLst>
              <a:ext uri="{FF2B5EF4-FFF2-40B4-BE49-F238E27FC236}">
                <a16:creationId xmlns:a16="http://schemas.microsoft.com/office/drawing/2014/main" id="{E609C5DF-01A1-33F8-758B-7AD146CB8551}"/>
              </a:ext>
            </a:extLst>
          </p:cNvPr>
          <p:cNvSpPr/>
          <p:nvPr/>
        </p:nvSpPr>
        <p:spPr>
          <a:xfrm>
            <a:off x="328835" y="2213539"/>
            <a:ext cx="342900" cy="32385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תיבת טקסט 7">
            <a:extLst>
              <a:ext uri="{FF2B5EF4-FFF2-40B4-BE49-F238E27FC236}">
                <a16:creationId xmlns:a16="http://schemas.microsoft.com/office/drawing/2014/main" id="{162985E4-4645-80A6-8C26-D6BDFCFD8777}"/>
              </a:ext>
            </a:extLst>
          </p:cNvPr>
          <p:cNvSpPr txBox="1"/>
          <p:nvPr/>
        </p:nvSpPr>
        <p:spPr>
          <a:xfrm>
            <a:off x="783524" y="1584889"/>
            <a:ext cx="1197315" cy="369332"/>
          </a:xfrm>
          <a:prstGeom prst="rect">
            <a:avLst/>
          </a:prstGeom>
          <a:noFill/>
        </p:spPr>
        <p:txBody>
          <a:bodyPr wrap="none" rtlCol="0">
            <a:spAutoFit/>
          </a:bodyPr>
          <a:lstStyle/>
          <a:p>
            <a:r>
              <a:rPr lang="en-US" dirty="0"/>
              <a:t>Democrats</a:t>
            </a:r>
            <a:endParaRPr lang="en-IL" dirty="0"/>
          </a:p>
        </p:txBody>
      </p:sp>
      <p:sp>
        <p:nvSpPr>
          <p:cNvPr id="10" name="תיבת טקסט 9">
            <a:extLst>
              <a:ext uri="{FF2B5EF4-FFF2-40B4-BE49-F238E27FC236}">
                <a16:creationId xmlns:a16="http://schemas.microsoft.com/office/drawing/2014/main" id="{D41BE958-17B0-8A3B-B1D5-0DA629780779}"/>
              </a:ext>
            </a:extLst>
          </p:cNvPr>
          <p:cNvSpPr txBox="1"/>
          <p:nvPr/>
        </p:nvSpPr>
        <p:spPr>
          <a:xfrm>
            <a:off x="731017" y="2213539"/>
            <a:ext cx="1369468" cy="369332"/>
          </a:xfrm>
          <a:prstGeom prst="rect">
            <a:avLst/>
          </a:prstGeom>
          <a:noFill/>
        </p:spPr>
        <p:txBody>
          <a:bodyPr wrap="square">
            <a:spAutoFit/>
          </a:bodyPr>
          <a:lstStyle/>
          <a:p>
            <a:r>
              <a:rPr lang="en-US" dirty="0"/>
              <a:t>Republicans</a:t>
            </a:r>
            <a:endParaRPr lang="en-IL" dirty="0"/>
          </a:p>
        </p:txBody>
      </p:sp>
      <p:sp>
        <p:nvSpPr>
          <p:cNvPr id="15" name="אליפסה 14">
            <a:extLst>
              <a:ext uri="{FF2B5EF4-FFF2-40B4-BE49-F238E27FC236}">
                <a16:creationId xmlns:a16="http://schemas.microsoft.com/office/drawing/2014/main" id="{448D7898-FA27-3544-6B79-A54372D77A22}"/>
              </a:ext>
            </a:extLst>
          </p:cNvPr>
          <p:cNvSpPr/>
          <p:nvPr/>
        </p:nvSpPr>
        <p:spPr>
          <a:xfrm>
            <a:off x="2916964" y="3349951"/>
            <a:ext cx="647345" cy="606751"/>
          </a:xfrm>
          <a:prstGeom prst="ellipse">
            <a:avLst/>
          </a:pr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6" name="אליפסה 15">
            <a:extLst>
              <a:ext uri="{FF2B5EF4-FFF2-40B4-BE49-F238E27FC236}">
                <a16:creationId xmlns:a16="http://schemas.microsoft.com/office/drawing/2014/main" id="{992E8993-E060-E758-F799-DD5F07CF50D8}"/>
              </a:ext>
            </a:extLst>
          </p:cNvPr>
          <p:cNvSpPr/>
          <p:nvPr/>
        </p:nvSpPr>
        <p:spPr>
          <a:xfrm>
            <a:off x="8982340" y="3365619"/>
            <a:ext cx="647345" cy="6067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993147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0E6FB5-F21F-4ECE-BC24-06A399A940C6}"/>
              </a:ext>
            </a:extLst>
          </p:cNvPr>
          <p:cNvSpPr>
            <a:spLocks noGrp="1"/>
          </p:cNvSpPr>
          <p:nvPr>
            <p:ph type="title"/>
          </p:nvPr>
        </p:nvSpPr>
        <p:spPr>
          <a:xfrm>
            <a:off x="838200" y="0"/>
            <a:ext cx="10515600" cy="1325563"/>
          </a:xfrm>
        </p:spPr>
        <p:txBody>
          <a:bodyPr>
            <a:noAutofit/>
          </a:bodyPr>
          <a:lstStyle/>
          <a:p>
            <a:pPr algn="ctr"/>
            <a:r>
              <a:rPr lang="en-US" b="1" u="sng" dirty="0">
                <a:solidFill>
                  <a:srgbClr val="00B0F0"/>
                </a:solidFill>
                <a:latin typeface="Corbel" panose="020B0503020204020204" pitchFamily="34" charset="0"/>
              </a:rPr>
              <a:t>Label propagation for clustering in social networks</a:t>
            </a:r>
            <a:endParaRPr lang="he-IL"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1CCBF2EA-C006-4DC9-A1C6-5A8BC26A7EAC}"/>
              </a:ext>
            </a:extLst>
          </p:cNvPr>
          <p:cNvSpPr>
            <a:spLocks noGrp="1"/>
          </p:cNvSpPr>
          <p:nvPr>
            <p:ph type="sldNum" sz="quarter" idx="12"/>
          </p:nvPr>
        </p:nvSpPr>
        <p:spPr/>
        <p:txBody>
          <a:bodyPr/>
          <a:lstStyle/>
          <a:p>
            <a:fld id="{285A8641-92CE-42F0-8269-688F160B1D81}" type="slidenum">
              <a:rPr lang="he-IL" smtClean="0"/>
              <a:t>29</a:t>
            </a:fld>
            <a:endParaRPr lang="he-IL"/>
          </a:p>
        </p:txBody>
      </p:sp>
      <p:pic>
        <p:nvPicPr>
          <p:cNvPr id="4" name="תמונה 3" descr="תמונה שמכילה עיגול, סימטריה, ציור&#10;&#10;התיאור נוצר באופן אוטומטי">
            <a:extLst>
              <a:ext uri="{FF2B5EF4-FFF2-40B4-BE49-F238E27FC236}">
                <a16:creationId xmlns:a16="http://schemas.microsoft.com/office/drawing/2014/main" id="{1A4CF239-31C5-3964-7AAB-6D322DCA5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042" y="1437296"/>
            <a:ext cx="7983729" cy="5191125"/>
          </a:xfrm>
          <a:prstGeom prst="rect">
            <a:avLst/>
          </a:prstGeom>
        </p:spPr>
      </p:pic>
      <p:sp>
        <p:nvSpPr>
          <p:cNvPr id="6" name="מלבן 5">
            <a:extLst>
              <a:ext uri="{FF2B5EF4-FFF2-40B4-BE49-F238E27FC236}">
                <a16:creationId xmlns:a16="http://schemas.microsoft.com/office/drawing/2014/main" id="{BCBEF2B4-A1C6-455A-C7D7-6A4343D04B69}"/>
              </a:ext>
            </a:extLst>
          </p:cNvPr>
          <p:cNvSpPr/>
          <p:nvPr/>
        </p:nvSpPr>
        <p:spPr>
          <a:xfrm>
            <a:off x="328835" y="1584889"/>
            <a:ext cx="342900" cy="323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מלבן 6">
            <a:extLst>
              <a:ext uri="{FF2B5EF4-FFF2-40B4-BE49-F238E27FC236}">
                <a16:creationId xmlns:a16="http://schemas.microsoft.com/office/drawing/2014/main" id="{E609C5DF-01A1-33F8-758B-7AD146CB8551}"/>
              </a:ext>
            </a:extLst>
          </p:cNvPr>
          <p:cNvSpPr/>
          <p:nvPr/>
        </p:nvSpPr>
        <p:spPr>
          <a:xfrm>
            <a:off x="328835" y="2213539"/>
            <a:ext cx="342900" cy="32385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תיבת טקסט 7">
            <a:extLst>
              <a:ext uri="{FF2B5EF4-FFF2-40B4-BE49-F238E27FC236}">
                <a16:creationId xmlns:a16="http://schemas.microsoft.com/office/drawing/2014/main" id="{162985E4-4645-80A6-8C26-D6BDFCFD8777}"/>
              </a:ext>
            </a:extLst>
          </p:cNvPr>
          <p:cNvSpPr txBox="1"/>
          <p:nvPr/>
        </p:nvSpPr>
        <p:spPr>
          <a:xfrm>
            <a:off x="783524" y="1584889"/>
            <a:ext cx="1197315" cy="369332"/>
          </a:xfrm>
          <a:prstGeom prst="rect">
            <a:avLst/>
          </a:prstGeom>
          <a:noFill/>
        </p:spPr>
        <p:txBody>
          <a:bodyPr wrap="none" rtlCol="0">
            <a:spAutoFit/>
          </a:bodyPr>
          <a:lstStyle/>
          <a:p>
            <a:r>
              <a:rPr lang="en-US" dirty="0"/>
              <a:t>Democrats</a:t>
            </a:r>
            <a:endParaRPr lang="en-IL" dirty="0"/>
          </a:p>
        </p:txBody>
      </p:sp>
      <p:sp>
        <p:nvSpPr>
          <p:cNvPr id="10" name="תיבת טקסט 9">
            <a:extLst>
              <a:ext uri="{FF2B5EF4-FFF2-40B4-BE49-F238E27FC236}">
                <a16:creationId xmlns:a16="http://schemas.microsoft.com/office/drawing/2014/main" id="{D41BE958-17B0-8A3B-B1D5-0DA629780779}"/>
              </a:ext>
            </a:extLst>
          </p:cNvPr>
          <p:cNvSpPr txBox="1"/>
          <p:nvPr/>
        </p:nvSpPr>
        <p:spPr>
          <a:xfrm>
            <a:off x="731017" y="2213539"/>
            <a:ext cx="1369468" cy="369332"/>
          </a:xfrm>
          <a:prstGeom prst="rect">
            <a:avLst/>
          </a:prstGeom>
          <a:noFill/>
        </p:spPr>
        <p:txBody>
          <a:bodyPr wrap="square">
            <a:spAutoFit/>
          </a:bodyPr>
          <a:lstStyle/>
          <a:p>
            <a:r>
              <a:rPr lang="en-US" dirty="0"/>
              <a:t>Republicans</a:t>
            </a:r>
            <a:endParaRPr lang="en-IL" dirty="0"/>
          </a:p>
        </p:txBody>
      </p:sp>
      <p:sp>
        <p:nvSpPr>
          <p:cNvPr id="15" name="אליפסה 14">
            <a:extLst>
              <a:ext uri="{FF2B5EF4-FFF2-40B4-BE49-F238E27FC236}">
                <a16:creationId xmlns:a16="http://schemas.microsoft.com/office/drawing/2014/main" id="{448D7898-FA27-3544-6B79-A54372D77A22}"/>
              </a:ext>
            </a:extLst>
          </p:cNvPr>
          <p:cNvSpPr/>
          <p:nvPr/>
        </p:nvSpPr>
        <p:spPr>
          <a:xfrm>
            <a:off x="2916964" y="3349951"/>
            <a:ext cx="647345" cy="606751"/>
          </a:xfrm>
          <a:prstGeom prst="ellipse">
            <a:avLst/>
          </a:pr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6" name="אליפסה 15">
            <a:extLst>
              <a:ext uri="{FF2B5EF4-FFF2-40B4-BE49-F238E27FC236}">
                <a16:creationId xmlns:a16="http://schemas.microsoft.com/office/drawing/2014/main" id="{992E8993-E060-E758-F799-DD5F07CF50D8}"/>
              </a:ext>
            </a:extLst>
          </p:cNvPr>
          <p:cNvSpPr/>
          <p:nvPr/>
        </p:nvSpPr>
        <p:spPr>
          <a:xfrm>
            <a:off x="7119356" y="2946875"/>
            <a:ext cx="647345" cy="6067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אליפסה 2">
            <a:extLst>
              <a:ext uri="{FF2B5EF4-FFF2-40B4-BE49-F238E27FC236}">
                <a16:creationId xmlns:a16="http://schemas.microsoft.com/office/drawing/2014/main" id="{E777E150-80FD-6F5F-8E01-F2B98F6281AE}"/>
              </a:ext>
            </a:extLst>
          </p:cNvPr>
          <p:cNvSpPr/>
          <p:nvPr/>
        </p:nvSpPr>
        <p:spPr>
          <a:xfrm>
            <a:off x="8587809" y="4748613"/>
            <a:ext cx="647345" cy="6067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אליפסה 8">
            <a:extLst>
              <a:ext uri="{FF2B5EF4-FFF2-40B4-BE49-F238E27FC236}">
                <a16:creationId xmlns:a16="http://schemas.microsoft.com/office/drawing/2014/main" id="{D105D44E-114D-65CB-AA90-9D83E5250A0F}"/>
              </a:ext>
            </a:extLst>
          </p:cNvPr>
          <p:cNvSpPr/>
          <p:nvPr/>
        </p:nvSpPr>
        <p:spPr>
          <a:xfrm>
            <a:off x="7904146" y="2159238"/>
            <a:ext cx="647345" cy="6067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אליפסה 10">
            <a:extLst>
              <a:ext uri="{FF2B5EF4-FFF2-40B4-BE49-F238E27FC236}">
                <a16:creationId xmlns:a16="http://schemas.microsoft.com/office/drawing/2014/main" id="{2E1FEF27-44F1-4D79-45CC-CE3629883623}"/>
              </a:ext>
            </a:extLst>
          </p:cNvPr>
          <p:cNvSpPr/>
          <p:nvPr/>
        </p:nvSpPr>
        <p:spPr>
          <a:xfrm>
            <a:off x="8066515" y="2885631"/>
            <a:ext cx="647345" cy="6067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אליפסה 11">
            <a:extLst>
              <a:ext uri="{FF2B5EF4-FFF2-40B4-BE49-F238E27FC236}">
                <a16:creationId xmlns:a16="http://schemas.microsoft.com/office/drawing/2014/main" id="{1723BD6F-FC79-179B-0870-7A0185F821B6}"/>
              </a:ext>
            </a:extLst>
          </p:cNvPr>
          <p:cNvSpPr/>
          <p:nvPr/>
        </p:nvSpPr>
        <p:spPr>
          <a:xfrm>
            <a:off x="7596497" y="3671843"/>
            <a:ext cx="647345" cy="6067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אליפסה 12">
            <a:extLst>
              <a:ext uri="{FF2B5EF4-FFF2-40B4-BE49-F238E27FC236}">
                <a16:creationId xmlns:a16="http://schemas.microsoft.com/office/drawing/2014/main" id="{38EB68C5-6EA6-E833-F097-19788F5C6AA9}"/>
              </a:ext>
            </a:extLst>
          </p:cNvPr>
          <p:cNvSpPr/>
          <p:nvPr/>
        </p:nvSpPr>
        <p:spPr>
          <a:xfrm>
            <a:off x="7237574" y="4389690"/>
            <a:ext cx="647345" cy="6067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אליפסה 13">
            <a:extLst>
              <a:ext uri="{FF2B5EF4-FFF2-40B4-BE49-F238E27FC236}">
                <a16:creationId xmlns:a16="http://schemas.microsoft.com/office/drawing/2014/main" id="{E354C11B-689F-E9D6-F0EC-AF7A1A47EED3}"/>
              </a:ext>
            </a:extLst>
          </p:cNvPr>
          <p:cNvSpPr/>
          <p:nvPr/>
        </p:nvSpPr>
        <p:spPr>
          <a:xfrm>
            <a:off x="6964108" y="5577555"/>
            <a:ext cx="647345" cy="6067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 name="אליפסה 16">
            <a:extLst>
              <a:ext uri="{FF2B5EF4-FFF2-40B4-BE49-F238E27FC236}">
                <a16:creationId xmlns:a16="http://schemas.microsoft.com/office/drawing/2014/main" id="{549B5186-C235-254F-30AC-AEFE4A6ED4DA}"/>
              </a:ext>
            </a:extLst>
          </p:cNvPr>
          <p:cNvSpPr/>
          <p:nvPr/>
        </p:nvSpPr>
        <p:spPr>
          <a:xfrm>
            <a:off x="8972370" y="3372741"/>
            <a:ext cx="647345" cy="6067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8" name="אליפסה 17">
            <a:extLst>
              <a:ext uri="{FF2B5EF4-FFF2-40B4-BE49-F238E27FC236}">
                <a16:creationId xmlns:a16="http://schemas.microsoft.com/office/drawing/2014/main" id="{8A34B108-50DB-851E-BBD6-E081C552FB80}"/>
              </a:ext>
            </a:extLst>
          </p:cNvPr>
          <p:cNvSpPr/>
          <p:nvPr/>
        </p:nvSpPr>
        <p:spPr>
          <a:xfrm>
            <a:off x="6247686" y="4784221"/>
            <a:ext cx="647345" cy="6067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0" name="אליפסה 19">
            <a:extLst>
              <a:ext uri="{FF2B5EF4-FFF2-40B4-BE49-F238E27FC236}">
                <a16:creationId xmlns:a16="http://schemas.microsoft.com/office/drawing/2014/main" id="{6DE6B5ED-CD78-8DD1-47E9-3BE1DC94CF26}"/>
              </a:ext>
            </a:extLst>
          </p:cNvPr>
          <p:cNvSpPr/>
          <p:nvPr/>
        </p:nvSpPr>
        <p:spPr>
          <a:xfrm>
            <a:off x="3881215" y="2152115"/>
            <a:ext cx="647345" cy="606751"/>
          </a:xfrm>
          <a:prstGeom prst="ellipse">
            <a:avLst/>
          </a:pr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21" name="אליפסה 20">
            <a:extLst>
              <a:ext uri="{FF2B5EF4-FFF2-40B4-BE49-F238E27FC236}">
                <a16:creationId xmlns:a16="http://schemas.microsoft.com/office/drawing/2014/main" id="{3360BA19-DE19-A9CA-20AB-3D1125E720DF}"/>
              </a:ext>
            </a:extLst>
          </p:cNvPr>
          <p:cNvSpPr/>
          <p:nvPr/>
        </p:nvSpPr>
        <p:spPr>
          <a:xfrm>
            <a:off x="3189005" y="4724399"/>
            <a:ext cx="647345" cy="606751"/>
          </a:xfrm>
          <a:prstGeom prst="ellipse">
            <a:avLst/>
          </a:pr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22" name="אליפסה 21">
            <a:extLst>
              <a:ext uri="{FF2B5EF4-FFF2-40B4-BE49-F238E27FC236}">
                <a16:creationId xmlns:a16="http://schemas.microsoft.com/office/drawing/2014/main" id="{6EB09C0A-D90A-BCBE-DD0D-BAC0FAA69BA9}"/>
              </a:ext>
            </a:extLst>
          </p:cNvPr>
          <p:cNvSpPr/>
          <p:nvPr/>
        </p:nvSpPr>
        <p:spPr>
          <a:xfrm>
            <a:off x="4392538" y="4133316"/>
            <a:ext cx="647345" cy="606751"/>
          </a:xfrm>
          <a:prstGeom prst="ellipse">
            <a:avLst/>
          </a:pr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23" name="אליפסה 22">
            <a:extLst>
              <a:ext uri="{FF2B5EF4-FFF2-40B4-BE49-F238E27FC236}">
                <a16:creationId xmlns:a16="http://schemas.microsoft.com/office/drawing/2014/main" id="{4F37B0C6-4C63-00D9-F7A3-4B4A32C5BDA6}"/>
              </a:ext>
            </a:extLst>
          </p:cNvPr>
          <p:cNvSpPr/>
          <p:nvPr/>
        </p:nvSpPr>
        <p:spPr>
          <a:xfrm>
            <a:off x="4690216" y="3055121"/>
            <a:ext cx="647345" cy="606751"/>
          </a:xfrm>
          <a:prstGeom prst="ellipse">
            <a:avLst/>
          </a:pr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24" name="אליפסה 23">
            <a:extLst>
              <a:ext uri="{FF2B5EF4-FFF2-40B4-BE49-F238E27FC236}">
                <a16:creationId xmlns:a16="http://schemas.microsoft.com/office/drawing/2014/main" id="{A8AE270F-9D85-BC5F-2F90-75F5B885E1EC}"/>
              </a:ext>
            </a:extLst>
          </p:cNvPr>
          <p:cNvSpPr/>
          <p:nvPr/>
        </p:nvSpPr>
        <p:spPr>
          <a:xfrm>
            <a:off x="5218631" y="2455491"/>
            <a:ext cx="647345" cy="606751"/>
          </a:xfrm>
          <a:prstGeom prst="ellipse">
            <a:avLst/>
          </a:pr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25" name="אליפסה 24">
            <a:extLst>
              <a:ext uri="{FF2B5EF4-FFF2-40B4-BE49-F238E27FC236}">
                <a16:creationId xmlns:a16="http://schemas.microsoft.com/office/drawing/2014/main" id="{9CFB4F68-99D8-1790-A6EE-4FCD5D077713}"/>
              </a:ext>
            </a:extLst>
          </p:cNvPr>
          <p:cNvSpPr/>
          <p:nvPr/>
        </p:nvSpPr>
        <p:spPr>
          <a:xfrm>
            <a:off x="5453640" y="4040736"/>
            <a:ext cx="647345" cy="606751"/>
          </a:xfrm>
          <a:prstGeom prst="ellipse">
            <a:avLst/>
          </a:pr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26" name="אליפסה 25">
            <a:extLst>
              <a:ext uri="{FF2B5EF4-FFF2-40B4-BE49-F238E27FC236}">
                <a16:creationId xmlns:a16="http://schemas.microsoft.com/office/drawing/2014/main" id="{CF381BD5-9CD1-AC1D-150E-7F930F72913B}"/>
              </a:ext>
            </a:extLst>
          </p:cNvPr>
          <p:cNvSpPr/>
          <p:nvPr/>
        </p:nvSpPr>
        <p:spPr>
          <a:xfrm>
            <a:off x="5127476" y="4722976"/>
            <a:ext cx="647345" cy="606751"/>
          </a:xfrm>
          <a:prstGeom prst="ellipse">
            <a:avLst/>
          </a:pr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27" name="אליפסה 26">
            <a:extLst>
              <a:ext uri="{FF2B5EF4-FFF2-40B4-BE49-F238E27FC236}">
                <a16:creationId xmlns:a16="http://schemas.microsoft.com/office/drawing/2014/main" id="{371AA3D8-D5A9-5CFB-8C54-314203F37328}"/>
              </a:ext>
            </a:extLst>
          </p:cNvPr>
          <p:cNvSpPr/>
          <p:nvPr/>
        </p:nvSpPr>
        <p:spPr>
          <a:xfrm>
            <a:off x="4826949" y="5593222"/>
            <a:ext cx="647345" cy="606751"/>
          </a:xfrm>
          <a:prstGeom prst="ellipse">
            <a:avLst/>
          </a:pr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28" name="אליפסה 27">
            <a:extLst>
              <a:ext uri="{FF2B5EF4-FFF2-40B4-BE49-F238E27FC236}">
                <a16:creationId xmlns:a16="http://schemas.microsoft.com/office/drawing/2014/main" id="{B28A9B40-3437-443D-9B41-C57E9663D5A4}"/>
              </a:ext>
            </a:extLst>
          </p:cNvPr>
          <p:cNvSpPr/>
          <p:nvPr/>
        </p:nvSpPr>
        <p:spPr>
          <a:xfrm>
            <a:off x="6573139" y="2476855"/>
            <a:ext cx="647345" cy="606751"/>
          </a:xfrm>
          <a:prstGeom prst="ellipse">
            <a:avLst/>
          </a:pr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29" name="אליפסה 28">
            <a:extLst>
              <a:ext uri="{FF2B5EF4-FFF2-40B4-BE49-F238E27FC236}">
                <a16:creationId xmlns:a16="http://schemas.microsoft.com/office/drawing/2014/main" id="{EADEC124-2B8D-ECA5-39F6-3CDFA9AB5F38}"/>
              </a:ext>
            </a:extLst>
          </p:cNvPr>
          <p:cNvSpPr/>
          <p:nvPr/>
        </p:nvSpPr>
        <p:spPr>
          <a:xfrm>
            <a:off x="5879506" y="1646489"/>
            <a:ext cx="647345" cy="606751"/>
          </a:xfrm>
          <a:prstGeom prst="ellipse">
            <a:avLst/>
          </a:pr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30" name="אליפסה 29">
            <a:extLst>
              <a:ext uri="{FF2B5EF4-FFF2-40B4-BE49-F238E27FC236}">
                <a16:creationId xmlns:a16="http://schemas.microsoft.com/office/drawing/2014/main" id="{ADB62891-A6B4-C5FE-2F8B-20D94B662108}"/>
              </a:ext>
            </a:extLst>
          </p:cNvPr>
          <p:cNvSpPr/>
          <p:nvPr/>
        </p:nvSpPr>
        <p:spPr>
          <a:xfrm>
            <a:off x="5869536" y="3277312"/>
            <a:ext cx="647345" cy="606751"/>
          </a:xfrm>
          <a:prstGeom prst="ellipse">
            <a:avLst/>
          </a:pr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31" name="אליפסה 30">
            <a:extLst>
              <a:ext uri="{FF2B5EF4-FFF2-40B4-BE49-F238E27FC236}">
                <a16:creationId xmlns:a16="http://schemas.microsoft.com/office/drawing/2014/main" id="{DF539985-00CE-5FC2-2E5D-9B1F1BF91F7D}"/>
              </a:ext>
            </a:extLst>
          </p:cNvPr>
          <p:cNvSpPr/>
          <p:nvPr/>
        </p:nvSpPr>
        <p:spPr>
          <a:xfrm>
            <a:off x="6442814" y="3953855"/>
            <a:ext cx="647345" cy="60675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76368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7897977-B011-4178-9AC8-21011532A7CF}"/>
              </a:ext>
            </a:extLst>
          </p:cNvPr>
          <p:cNvSpPr>
            <a:spLocks noGrp="1"/>
          </p:cNvSpPr>
          <p:nvPr>
            <p:ph type="title"/>
          </p:nvPr>
        </p:nvSpPr>
        <p:spPr/>
        <p:txBody>
          <a:bodyPr>
            <a:noAutofit/>
          </a:bodyPr>
          <a:lstStyle/>
          <a:p>
            <a:pPr algn="ctr"/>
            <a:r>
              <a:rPr lang="en-US" sz="5400" b="1" u="sng" dirty="0">
                <a:solidFill>
                  <a:srgbClr val="00B0F0"/>
                </a:solidFill>
                <a:latin typeface="Corbel" panose="020B0503020204020204" pitchFamily="34" charset="0"/>
              </a:rPr>
              <a:t>Introduction – Semi-Supervised Learning</a:t>
            </a:r>
            <a:endParaRPr lang="he-IL" sz="5400" b="1" u="sng" dirty="0">
              <a:solidFill>
                <a:srgbClr val="00B0F0"/>
              </a:solidFill>
              <a:latin typeface="Corbel" panose="020B0503020204020204" pitchFamily="34" charset="0"/>
            </a:endParaRPr>
          </a:p>
        </p:txBody>
      </p:sp>
      <p:sp>
        <p:nvSpPr>
          <p:cNvPr id="3" name="מציין מיקום תוכן 2">
            <a:extLst>
              <a:ext uri="{FF2B5EF4-FFF2-40B4-BE49-F238E27FC236}">
                <a16:creationId xmlns:a16="http://schemas.microsoft.com/office/drawing/2014/main" id="{471316EE-19A2-4416-809B-BDDBA4283196}"/>
              </a:ext>
            </a:extLst>
          </p:cNvPr>
          <p:cNvSpPr>
            <a:spLocks noGrp="1"/>
          </p:cNvSpPr>
          <p:nvPr>
            <p:ph idx="1"/>
          </p:nvPr>
        </p:nvSpPr>
        <p:spPr>
          <a:xfrm>
            <a:off x="302301" y="1976583"/>
            <a:ext cx="9048176" cy="2904833"/>
          </a:xfrm>
        </p:spPr>
        <p:txBody>
          <a:bodyPr>
            <a:normAutofit/>
          </a:bodyPr>
          <a:lstStyle/>
          <a:p>
            <a:pPr algn="l" rtl="0"/>
            <a:endParaRPr lang="en-US" dirty="0"/>
          </a:p>
          <a:p>
            <a:pPr algn="l" rtl="0"/>
            <a:r>
              <a:rPr lang="en-US" dirty="0"/>
              <a:t>Bridges the gap between supervised learning (abundant labeled data) and unsupervised learning (only unlabeled data available).</a:t>
            </a:r>
            <a:endParaRPr lang="he-IL" sz="2800" dirty="0">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E6C9D89C-7AE1-4B8A-9FBF-39D7DF3AD8A5}"/>
              </a:ext>
            </a:extLst>
          </p:cNvPr>
          <p:cNvSpPr>
            <a:spLocks noGrp="1"/>
          </p:cNvSpPr>
          <p:nvPr>
            <p:ph type="sldNum" sz="quarter" idx="12"/>
          </p:nvPr>
        </p:nvSpPr>
        <p:spPr/>
        <p:txBody>
          <a:bodyPr/>
          <a:lstStyle/>
          <a:p>
            <a:fld id="{285A8641-92CE-42F0-8269-688F160B1D81}" type="slidenum">
              <a:rPr lang="he-IL" smtClean="0"/>
              <a:t>3</a:t>
            </a:fld>
            <a:endParaRPr lang="he-IL" dirty="0"/>
          </a:p>
        </p:txBody>
      </p:sp>
      <p:pic>
        <p:nvPicPr>
          <p:cNvPr id="3076" name="Picture 4" descr="Supervised, Unsupervised and Semi-supervised Learning">
            <a:extLst>
              <a:ext uri="{FF2B5EF4-FFF2-40B4-BE49-F238E27FC236}">
                <a16:creationId xmlns:a16="http://schemas.microsoft.com/office/drawing/2014/main" id="{09DC0700-252F-3D32-E3B2-BCC26CAFD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5502" y="4075889"/>
            <a:ext cx="4948298" cy="2645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77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animEffect transition="in" filter="fade">
                                      <p:cBhvr>
                                        <p:cTn id="11" dur="1000"/>
                                        <p:tgtEl>
                                          <p:spTgt spid="3076"/>
                                        </p:tgtEl>
                                      </p:cBhvr>
                                    </p:animEffect>
                                    <p:anim calcmode="lin" valueType="num">
                                      <p:cBhvr>
                                        <p:cTn id="12" dur="1000" fill="hold"/>
                                        <p:tgtEl>
                                          <p:spTgt spid="3076"/>
                                        </p:tgtEl>
                                        <p:attrNameLst>
                                          <p:attrName>ppt_x</p:attrName>
                                        </p:attrNameLst>
                                      </p:cBhvr>
                                      <p:tavLst>
                                        <p:tav tm="0">
                                          <p:val>
                                            <p:strVal val="#ppt_x"/>
                                          </p:val>
                                        </p:tav>
                                        <p:tav tm="100000">
                                          <p:val>
                                            <p:strVal val="#ppt_x"/>
                                          </p:val>
                                        </p:tav>
                                      </p:tavLst>
                                    </p:anim>
                                    <p:anim calcmode="lin" valueType="num">
                                      <p:cBhvr>
                                        <p:cTn id="13"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0E6FB5-F21F-4ECE-BC24-06A399A940C6}"/>
              </a:ext>
            </a:extLst>
          </p:cNvPr>
          <p:cNvSpPr>
            <a:spLocks noGrp="1"/>
          </p:cNvSpPr>
          <p:nvPr>
            <p:ph type="title"/>
          </p:nvPr>
        </p:nvSpPr>
        <p:spPr>
          <a:xfrm>
            <a:off x="838200" y="0"/>
            <a:ext cx="10515600" cy="1325563"/>
          </a:xfrm>
        </p:spPr>
        <p:txBody>
          <a:bodyPr>
            <a:normAutofit/>
          </a:bodyPr>
          <a:lstStyle/>
          <a:p>
            <a:pPr algn="ctr"/>
            <a:r>
              <a:rPr lang="en-US" sz="5400" b="1" u="sng" dirty="0">
                <a:solidFill>
                  <a:srgbClr val="00B0F0"/>
                </a:solidFill>
                <a:latin typeface="Corbel" panose="020B0503020204020204" pitchFamily="34" charset="0"/>
              </a:rPr>
              <a:t>Implementation steps (octave):</a:t>
            </a:r>
            <a:endParaRPr lang="he-IL" sz="5400"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1CCBF2EA-C006-4DC9-A1C6-5A8BC26A7EAC}"/>
              </a:ext>
            </a:extLst>
          </p:cNvPr>
          <p:cNvSpPr>
            <a:spLocks noGrp="1"/>
          </p:cNvSpPr>
          <p:nvPr>
            <p:ph type="sldNum" sz="quarter" idx="12"/>
          </p:nvPr>
        </p:nvSpPr>
        <p:spPr/>
        <p:txBody>
          <a:bodyPr/>
          <a:lstStyle/>
          <a:p>
            <a:fld id="{285A8641-92CE-42F0-8269-688F160B1D81}" type="slidenum">
              <a:rPr lang="he-IL" smtClean="0"/>
              <a:t>30</a:t>
            </a:fld>
            <a:endParaRPr lang="he-IL"/>
          </a:p>
        </p:txBody>
      </p:sp>
      <p:sp>
        <p:nvSpPr>
          <p:cNvPr id="3" name="תיבת טקסט 2">
            <a:extLst>
              <a:ext uri="{FF2B5EF4-FFF2-40B4-BE49-F238E27FC236}">
                <a16:creationId xmlns:a16="http://schemas.microsoft.com/office/drawing/2014/main" id="{D0DAEDBC-0DA9-CBE8-9B8F-0A16253898A7}"/>
              </a:ext>
            </a:extLst>
          </p:cNvPr>
          <p:cNvSpPr txBox="1"/>
          <p:nvPr/>
        </p:nvSpPr>
        <p:spPr>
          <a:xfrm>
            <a:off x="838200" y="1536174"/>
            <a:ext cx="10918371" cy="3785652"/>
          </a:xfrm>
          <a:prstGeom prst="rect">
            <a:avLst/>
          </a:prstGeom>
          <a:noFill/>
        </p:spPr>
        <p:txBody>
          <a:bodyPr wrap="square" rtlCol="1">
            <a:spAutoFit/>
          </a:bodyPr>
          <a:lstStyle/>
          <a:p>
            <a:pPr marL="285750" indent="-285750" algn="l" rtl="0">
              <a:buFont typeface="Arial" panose="020B0604020202020204" pitchFamily="34" charset="0"/>
              <a:buChar char="•"/>
            </a:pPr>
            <a:r>
              <a:rPr lang="en-US" sz="2000" dirty="0"/>
              <a:t>Step 1: </a:t>
            </a:r>
            <a:r>
              <a:rPr lang="en-US" sz="2000" b="0" i="0" dirty="0">
                <a:solidFill>
                  <a:srgbClr val="313338"/>
                </a:solidFill>
                <a:effectLst/>
                <a:latin typeface="gg sans"/>
              </a:rPr>
              <a:t>function [D,Y] = </a:t>
            </a:r>
            <a:r>
              <a:rPr lang="en-US" sz="2000" b="0" i="0" dirty="0" err="1">
                <a:solidFill>
                  <a:srgbClr val="313338"/>
                </a:solidFill>
                <a:effectLst/>
                <a:latin typeface="gg sans"/>
              </a:rPr>
              <a:t>loadData</a:t>
            </a:r>
            <a:r>
              <a:rPr lang="en-US" sz="2000" b="0" i="0" dirty="0">
                <a:solidFill>
                  <a:srgbClr val="313338"/>
                </a:solidFill>
                <a:effectLst/>
                <a:latin typeface="gg sans"/>
              </a:rPr>
              <a:t>(filename)</a:t>
            </a:r>
            <a:r>
              <a:rPr lang="en-US" sz="2000" b="0" i="0" dirty="0">
                <a:solidFill>
                  <a:srgbClr val="313338"/>
                </a:solidFill>
                <a:effectLst/>
                <a:latin typeface="gg sans"/>
                <a:sym typeface="Wingdings" panose="05000000000000000000" pitchFamily="2" charset="2"/>
              </a:rPr>
              <a:t> this function loads the data from the dataset</a:t>
            </a:r>
          </a:p>
          <a:p>
            <a:pPr marL="285750" indent="-285750" algn="l" rtl="0">
              <a:buFont typeface="Arial" panose="020B0604020202020204" pitchFamily="34" charset="0"/>
              <a:buChar char="•"/>
            </a:pPr>
            <a:r>
              <a:rPr lang="en-US" sz="2000" dirty="0">
                <a:solidFill>
                  <a:srgbClr val="313338"/>
                </a:solidFill>
                <a:latin typeface="gg sans"/>
                <a:sym typeface="Wingdings" panose="05000000000000000000" pitchFamily="2" charset="2"/>
              </a:rPr>
              <a:t>Step 2: function [</a:t>
            </a:r>
            <a:r>
              <a:rPr lang="en-US" sz="2000" dirty="0" err="1">
                <a:solidFill>
                  <a:srgbClr val="313338"/>
                </a:solidFill>
                <a:latin typeface="gg sans"/>
                <a:sym typeface="Wingdings" panose="05000000000000000000" pitchFamily="2" charset="2"/>
              </a:rPr>
              <a:t>adjmatrix</a:t>
            </a:r>
            <a:r>
              <a:rPr lang="en-US" sz="2000" dirty="0">
                <a:solidFill>
                  <a:srgbClr val="313338"/>
                </a:solidFill>
                <a:latin typeface="gg sans"/>
                <a:sym typeface="Wingdings" panose="05000000000000000000" pitchFamily="2" charset="2"/>
              </a:rPr>
              <a:t>]= </a:t>
            </a:r>
            <a:r>
              <a:rPr lang="en-US" sz="2000" dirty="0" err="1">
                <a:solidFill>
                  <a:srgbClr val="313338"/>
                </a:solidFill>
                <a:latin typeface="gg sans"/>
                <a:sym typeface="Wingdings" panose="05000000000000000000" pitchFamily="2" charset="2"/>
              </a:rPr>
              <a:t>createMatrix</a:t>
            </a:r>
            <a:r>
              <a:rPr lang="en-US" sz="2000" dirty="0">
                <a:solidFill>
                  <a:srgbClr val="313338"/>
                </a:solidFill>
                <a:latin typeface="gg sans"/>
                <a:sym typeface="Wingdings" panose="05000000000000000000" pitchFamily="2" charset="2"/>
              </a:rPr>
              <a:t>(D,Y) creating an adjacency matrix by using the information of which </a:t>
            </a:r>
          </a:p>
          <a:p>
            <a:pPr lvl="2" algn="l" rtl="0"/>
            <a:r>
              <a:rPr lang="en-US" sz="2000" dirty="0">
                <a:solidFill>
                  <a:srgbClr val="313338"/>
                </a:solidFill>
                <a:latin typeface="gg sans"/>
                <a:sym typeface="Wingdings" panose="05000000000000000000" pitchFamily="2" charset="2"/>
              </a:rPr>
              <a:t>nodes are connected.</a:t>
            </a:r>
          </a:p>
          <a:p>
            <a:pPr marL="285750" indent="-285750" algn="l" rtl="0">
              <a:buFont typeface="Arial" panose="020B0604020202020204" pitchFamily="34" charset="0"/>
              <a:buChar char="•"/>
            </a:pPr>
            <a:r>
              <a:rPr lang="en-US" sz="2000" dirty="0">
                <a:solidFill>
                  <a:srgbClr val="313338"/>
                </a:solidFill>
                <a:latin typeface="gg sans"/>
                <a:sym typeface="Wingdings" panose="05000000000000000000" pitchFamily="2" charset="2"/>
              </a:rPr>
              <a:t>Step 3: </a:t>
            </a:r>
            <a:r>
              <a:rPr lang="en-US" sz="2000" b="0" i="0" dirty="0">
                <a:solidFill>
                  <a:srgbClr val="000000"/>
                </a:solidFill>
                <a:effectLst/>
                <a:latin typeface="inherit"/>
              </a:rPr>
              <a:t>function [</a:t>
            </a:r>
            <a:r>
              <a:rPr lang="en-US" sz="2000" b="0" i="0" dirty="0" err="1">
                <a:solidFill>
                  <a:srgbClr val="000000"/>
                </a:solidFill>
                <a:effectLst/>
                <a:latin typeface="inherit"/>
              </a:rPr>
              <a:t>probabilityMatrix</a:t>
            </a:r>
            <a:r>
              <a:rPr lang="en-US" sz="2000" b="0" i="0" dirty="0">
                <a:solidFill>
                  <a:srgbClr val="000000"/>
                </a:solidFill>
                <a:effectLst/>
                <a:latin typeface="inherit"/>
              </a:rPr>
              <a:t>] = </a:t>
            </a:r>
            <a:r>
              <a:rPr lang="en-US" sz="2000" b="0" i="0" dirty="0" err="1">
                <a:solidFill>
                  <a:srgbClr val="000000"/>
                </a:solidFill>
                <a:effectLst/>
                <a:latin typeface="inherit"/>
              </a:rPr>
              <a:t>createProbabilityMatrix</a:t>
            </a:r>
            <a:r>
              <a:rPr lang="en-US" sz="2000" b="0" i="0" dirty="0">
                <a:solidFill>
                  <a:srgbClr val="000000"/>
                </a:solidFill>
                <a:effectLst/>
                <a:latin typeface="inherit"/>
              </a:rPr>
              <a:t>(</a:t>
            </a:r>
            <a:r>
              <a:rPr lang="en-US" sz="2000" b="0" i="0" dirty="0" err="1">
                <a:solidFill>
                  <a:srgbClr val="000000"/>
                </a:solidFill>
                <a:effectLst/>
                <a:latin typeface="inherit"/>
              </a:rPr>
              <a:t>adjMatrix</a:t>
            </a:r>
            <a:r>
              <a:rPr lang="en-US" sz="2000" b="0" i="0" dirty="0">
                <a:solidFill>
                  <a:srgbClr val="000000"/>
                </a:solidFill>
                <a:effectLst/>
                <a:latin typeface="inherit"/>
              </a:rPr>
              <a:t>)</a:t>
            </a:r>
            <a:r>
              <a:rPr lang="en-US" sz="2000" b="0" i="0" dirty="0">
                <a:solidFill>
                  <a:srgbClr val="000000"/>
                </a:solidFill>
                <a:effectLst/>
                <a:latin typeface="inherit"/>
                <a:sym typeface="Wingdings" panose="05000000000000000000" pitchFamily="2" charset="2"/>
              </a:rPr>
              <a:t> this function creates the probability</a:t>
            </a:r>
          </a:p>
          <a:p>
            <a:pPr algn="l" rtl="0"/>
            <a:r>
              <a:rPr lang="en-US" sz="2000" dirty="0">
                <a:solidFill>
                  <a:srgbClr val="000000"/>
                </a:solidFill>
                <a:latin typeface="inherit"/>
                <a:sym typeface="Wingdings" panose="05000000000000000000" pitchFamily="2" charset="2"/>
              </a:rPr>
              <a:t>	matrix by counting the amount of degrees of each node has.</a:t>
            </a:r>
          </a:p>
          <a:p>
            <a:pPr marL="285750" indent="-285750" algn="l" rtl="0">
              <a:buFont typeface="Arial" panose="020B0604020202020204" pitchFamily="34" charset="0"/>
              <a:buChar char="•"/>
            </a:pPr>
            <a:r>
              <a:rPr lang="en-US" sz="2000" dirty="0">
                <a:solidFill>
                  <a:srgbClr val="000000"/>
                </a:solidFill>
                <a:latin typeface="inherit"/>
                <a:sym typeface="Wingdings" panose="05000000000000000000" pitchFamily="2" charset="2"/>
              </a:rPr>
              <a:t>Step 4: function [</a:t>
            </a:r>
            <a:r>
              <a:rPr lang="en-US" sz="2000" dirty="0" err="1">
                <a:solidFill>
                  <a:srgbClr val="000000"/>
                </a:solidFill>
                <a:latin typeface="inherit"/>
                <a:sym typeface="Wingdings" panose="05000000000000000000" pitchFamily="2" charset="2"/>
              </a:rPr>
              <a:t>probabilityMatrix,adjacencyMatrix,labelOne,labelTwo</a:t>
            </a:r>
            <a:r>
              <a:rPr lang="en-US" sz="2000" dirty="0">
                <a:solidFill>
                  <a:srgbClr val="000000"/>
                </a:solidFill>
                <a:latin typeface="inherit"/>
                <a:sym typeface="Wingdings" panose="05000000000000000000" pitchFamily="2" charset="2"/>
              </a:rPr>
              <a:t>] = </a:t>
            </a:r>
            <a:r>
              <a:rPr lang="en-US" sz="2000" dirty="0" err="1">
                <a:solidFill>
                  <a:srgbClr val="000000"/>
                </a:solidFill>
                <a:latin typeface="inherit"/>
                <a:sym typeface="Wingdings" panose="05000000000000000000" pitchFamily="2" charset="2"/>
              </a:rPr>
              <a:t>createLabeledData</a:t>
            </a:r>
            <a:r>
              <a:rPr lang="en-US" sz="2000" dirty="0">
                <a:solidFill>
                  <a:srgbClr val="000000"/>
                </a:solidFill>
                <a:latin typeface="inherit"/>
                <a:sym typeface="Wingdings" panose="05000000000000000000" pitchFamily="2" charset="2"/>
              </a:rPr>
              <a:t>(</a:t>
            </a:r>
            <a:r>
              <a:rPr lang="en-US" sz="2000" dirty="0" err="1">
                <a:solidFill>
                  <a:srgbClr val="000000"/>
                </a:solidFill>
                <a:latin typeface="inherit"/>
                <a:sym typeface="Wingdings" panose="05000000000000000000" pitchFamily="2" charset="2"/>
              </a:rPr>
              <a:t>probMatrix,adjMatrix</a:t>
            </a:r>
            <a:r>
              <a:rPr lang="en-US" sz="2000" dirty="0">
                <a:solidFill>
                  <a:srgbClr val="000000"/>
                </a:solidFill>
                <a:latin typeface="inherit"/>
                <a:sym typeface="Wingdings" panose="05000000000000000000" pitchFamily="2" charset="2"/>
              </a:rPr>
              <a:t>)</a:t>
            </a:r>
          </a:p>
          <a:p>
            <a:pPr algn="l" rtl="0"/>
            <a:r>
              <a:rPr lang="en-US" sz="2000" dirty="0">
                <a:solidFill>
                  <a:srgbClr val="000000"/>
                </a:solidFill>
                <a:latin typeface="inherit"/>
                <a:sym typeface="Wingdings" panose="05000000000000000000" pitchFamily="2" charset="2"/>
              </a:rPr>
              <a:t>	this function choose nodes and label them, that will help us label the other unlabeled nodes.</a:t>
            </a:r>
          </a:p>
          <a:p>
            <a:pPr algn="l" rtl="0"/>
            <a:endParaRPr lang="en-US" sz="2000" b="0" i="0" dirty="0">
              <a:solidFill>
                <a:srgbClr val="000000"/>
              </a:solidFill>
              <a:effectLst/>
              <a:latin typeface="inherit"/>
            </a:endParaRPr>
          </a:p>
          <a:p>
            <a:pPr marL="285750" indent="-285750" algn="l" rtl="0">
              <a:buFont typeface="Arial" panose="020B0604020202020204" pitchFamily="34" charset="0"/>
              <a:buChar char="•"/>
            </a:pPr>
            <a:endParaRPr lang="he-IL" sz="2000" dirty="0"/>
          </a:p>
        </p:txBody>
      </p:sp>
      <p:pic>
        <p:nvPicPr>
          <p:cNvPr id="2054" name="Picture 6" descr="What is an Algorithm? Algorithm Definition for Computer Science Beginners">
            <a:extLst>
              <a:ext uri="{FF2B5EF4-FFF2-40B4-BE49-F238E27FC236}">
                <a16:creationId xmlns:a16="http://schemas.microsoft.com/office/drawing/2014/main" id="{D359091A-98FC-C1B9-B97D-36F46BF7A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9307" y="4748156"/>
            <a:ext cx="2913386" cy="197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29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fade">
                                      <p:cBhvr>
                                        <p:cTn id="15"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0E6FB5-F21F-4ECE-BC24-06A399A940C6}"/>
              </a:ext>
            </a:extLst>
          </p:cNvPr>
          <p:cNvSpPr>
            <a:spLocks noGrp="1"/>
          </p:cNvSpPr>
          <p:nvPr>
            <p:ph type="title"/>
          </p:nvPr>
        </p:nvSpPr>
        <p:spPr>
          <a:xfrm>
            <a:off x="838200" y="0"/>
            <a:ext cx="10515600" cy="1325563"/>
          </a:xfrm>
        </p:spPr>
        <p:txBody>
          <a:bodyPr>
            <a:normAutofit fontScale="90000"/>
          </a:bodyPr>
          <a:lstStyle/>
          <a:p>
            <a:pPr algn="ctr"/>
            <a:r>
              <a:rPr lang="en-US" sz="5400" b="1" u="sng" dirty="0">
                <a:solidFill>
                  <a:srgbClr val="00B0F0"/>
                </a:solidFill>
                <a:latin typeface="Corbel" panose="020B0503020204020204" pitchFamily="34" charset="0"/>
              </a:rPr>
              <a:t>Implementation steps (octave) cont.:</a:t>
            </a:r>
            <a:endParaRPr lang="he-IL" sz="5400"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1CCBF2EA-C006-4DC9-A1C6-5A8BC26A7EAC}"/>
              </a:ext>
            </a:extLst>
          </p:cNvPr>
          <p:cNvSpPr>
            <a:spLocks noGrp="1"/>
          </p:cNvSpPr>
          <p:nvPr>
            <p:ph type="sldNum" sz="quarter" idx="12"/>
          </p:nvPr>
        </p:nvSpPr>
        <p:spPr/>
        <p:txBody>
          <a:bodyPr/>
          <a:lstStyle/>
          <a:p>
            <a:fld id="{285A8641-92CE-42F0-8269-688F160B1D81}" type="slidenum">
              <a:rPr lang="he-IL" smtClean="0"/>
              <a:t>31</a:t>
            </a:fld>
            <a:endParaRPr lang="he-IL"/>
          </a:p>
        </p:txBody>
      </p:sp>
      <p:sp>
        <p:nvSpPr>
          <p:cNvPr id="3" name="תיבת טקסט 2">
            <a:extLst>
              <a:ext uri="{FF2B5EF4-FFF2-40B4-BE49-F238E27FC236}">
                <a16:creationId xmlns:a16="http://schemas.microsoft.com/office/drawing/2014/main" id="{D0DAEDBC-0DA9-CBE8-9B8F-0A16253898A7}"/>
              </a:ext>
            </a:extLst>
          </p:cNvPr>
          <p:cNvSpPr txBox="1"/>
          <p:nvPr/>
        </p:nvSpPr>
        <p:spPr>
          <a:xfrm>
            <a:off x="838200" y="1536174"/>
            <a:ext cx="10918371" cy="3477875"/>
          </a:xfrm>
          <a:prstGeom prst="rect">
            <a:avLst/>
          </a:prstGeom>
          <a:noFill/>
        </p:spPr>
        <p:txBody>
          <a:bodyPr wrap="square" rtlCol="1">
            <a:spAutoFit/>
          </a:bodyPr>
          <a:lstStyle/>
          <a:p>
            <a:pPr marL="285750" indent="-285750" algn="l" rtl="0">
              <a:buFont typeface="Arial" panose="020B0604020202020204" pitchFamily="34" charset="0"/>
              <a:buChar char="•"/>
            </a:pPr>
            <a:r>
              <a:rPr lang="en-US" sz="2000" dirty="0"/>
              <a:t>Step 5: function [</a:t>
            </a:r>
            <a:r>
              <a:rPr lang="en-US" sz="2000" dirty="0" err="1"/>
              <a:t>finalMatrix</a:t>
            </a:r>
            <a:r>
              <a:rPr lang="en-US" sz="2000" dirty="0"/>
              <a:t>] = </a:t>
            </a:r>
            <a:r>
              <a:rPr lang="en-US" sz="2000" dirty="0" err="1"/>
              <a:t>multiplyMatrix</a:t>
            </a:r>
            <a:r>
              <a:rPr lang="en-US" sz="2000" dirty="0"/>
              <a:t>(</a:t>
            </a:r>
            <a:r>
              <a:rPr lang="en-US" sz="2000" dirty="0" err="1"/>
              <a:t>adjMatrix,probMatrix,labelOne,labelTwo</a:t>
            </a:r>
            <a:r>
              <a:rPr lang="en-US" sz="2000" dirty="0"/>
              <a:t>)</a:t>
            </a:r>
            <a:r>
              <a:rPr lang="en-US" sz="2000" dirty="0">
                <a:sym typeface="Wingdings" panose="05000000000000000000" pitchFamily="2" charset="2"/>
              </a:rPr>
              <a:t> this 	function multiplying the probability matrix by itself until the matrix convergence and then we 	multiplying the probability matrix with the </a:t>
            </a:r>
            <a:r>
              <a:rPr lang="en-US" sz="2000" dirty="0">
                <a:solidFill>
                  <a:srgbClr val="313338"/>
                </a:solidFill>
                <a:latin typeface="gg sans"/>
                <a:sym typeface="Wingdings" panose="05000000000000000000" pitchFamily="2" charset="2"/>
              </a:rPr>
              <a:t>adjacency matrix in order to get the whole labeled 	data.</a:t>
            </a:r>
          </a:p>
          <a:p>
            <a:pPr marL="285750" indent="-285750" algn="l" rtl="0">
              <a:buFont typeface="Arial" panose="020B0604020202020204" pitchFamily="34" charset="0"/>
              <a:buChar char="•"/>
            </a:pPr>
            <a:endParaRPr lang="en-US" sz="2000" dirty="0">
              <a:solidFill>
                <a:srgbClr val="313338"/>
              </a:solidFill>
              <a:latin typeface="gg sans"/>
              <a:sym typeface="Wingdings" panose="05000000000000000000" pitchFamily="2" charset="2"/>
            </a:endParaRPr>
          </a:p>
          <a:p>
            <a:pPr marL="285750" indent="-285750" algn="l" rtl="0">
              <a:buFont typeface="Arial" panose="020B0604020202020204" pitchFamily="34" charset="0"/>
              <a:buChar char="•"/>
            </a:pPr>
            <a:r>
              <a:rPr lang="en-US" sz="2000" dirty="0">
                <a:solidFill>
                  <a:srgbClr val="313338"/>
                </a:solidFill>
                <a:latin typeface="gg sans"/>
                <a:sym typeface="Wingdings" panose="05000000000000000000" pitchFamily="2" charset="2"/>
              </a:rPr>
              <a:t>Step 6: </a:t>
            </a:r>
            <a:r>
              <a:rPr lang="en-US" sz="2000" b="0" i="0" dirty="0">
                <a:solidFill>
                  <a:srgbClr val="000000"/>
                </a:solidFill>
                <a:effectLst/>
                <a:latin typeface="inherit"/>
              </a:rPr>
              <a:t>function [</a:t>
            </a:r>
            <a:r>
              <a:rPr lang="en-US" sz="2000" b="0" i="0" dirty="0" err="1">
                <a:solidFill>
                  <a:srgbClr val="000000"/>
                </a:solidFill>
                <a:effectLst/>
                <a:latin typeface="inherit"/>
              </a:rPr>
              <a:t>red,blue,black</a:t>
            </a:r>
            <a:r>
              <a:rPr lang="en-US" sz="2000" b="0" i="0" dirty="0">
                <a:solidFill>
                  <a:srgbClr val="000000"/>
                </a:solidFill>
                <a:effectLst/>
                <a:latin typeface="inherit"/>
              </a:rPr>
              <a:t>] = </a:t>
            </a:r>
            <a:r>
              <a:rPr lang="en-US" sz="2000" b="0" i="0" dirty="0" err="1">
                <a:solidFill>
                  <a:srgbClr val="000000"/>
                </a:solidFill>
                <a:effectLst/>
                <a:latin typeface="inherit"/>
              </a:rPr>
              <a:t>labelData</a:t>
            </a:r>
            <a:r>
              <a:rPr lang="en-US" sz="2000" b="0" i="0" dirty="0">
                <a:solidFill>
                  <a:srgbClr val="000000"/>
                </a:solidFill>
                <a:effectLst/>
                <a:latin typeface="inherit"/>
              </a:rPr>
              <a:t>(</a:t>
            </a:r>
            <a:r>
              <a:rPr lang="en-US" sz="2000" b="0" i="0" dirty="0" err="1">
                <a:solidFill>
                  <a:srgbClr val="000000"/>
                </a:solidFill>
                <a:effectLst/>
                <a:latin typeface="inherit"/>
              </a:rPr>
              <a:t>probMatrix,labelOne,labelTwo</a:t>
            </a:r>
            <a:r>
              <a:rPr lang="en-US" sz="2000" b="0" i="0" dirty="0">
                <a:solidFill>
                  <a:srgbClr val="000000"/>
                </a:solidFill>
                <a:effectLst/>
                <a:latin typeface="inherit"/>
              </a:rPr>
              <a:t>)</a:t>
            </a:r>
            <a:r>
              <a:rPr lang="en-US" sz="2000" b="0" i="0" dirty="0">
                <a:solidFill>
                  <a:srgbClr val="000000"/>
                </a:solidFill>
                <a:effectLst/>
                <a:latin typeface="inherit"/>
                <a:sym typeface="Wingdings" panose="05000000000000000000" pitchFamily="2" charset="2"/>
              </a:rPr>
              <a:t> this function helps us 	to label the unlabeled nodes by working with the calculations we have done in the function 	above.</a:t>
            </a:r>
          </a:p>
          <a:p>
            <a:pPr marL="285750" indent="-285750" algn="l" rtl="0">
              <a:buFont typeface="Arial" panose="020B0604020202020204" pitchFamily="34" charset="0"/>
              <a:buChar char="•"/>
            </a:pPr>
            <a:endParaRPr lang="en-US" sz="2000" dirty="0">
              <a:solidFill>
                <a:srgbClr val="000000"/>
              </a:solidFill>
              <a:latin typeface="inherit"/>
              <a:sym typeface="Wingdings" panose="05000000000000000000" pitchFamily="2" charset="2"/>
            </a:endParaRPr>
          </a:p>
          <a:p>
            <a:pPr marL="285750" indent="-285750" algn="l" rtl="0">
              <a:buFont typeface="Arial" panose="020B0604020202020204" pitchFamily="34" charset="0"/>
              <a:buChar char="•"/>
            </a:pPr>
            <a:r>
              <a:rPr lang="en-US" sz="2000" dirty="0">
                <a:solidFill>
                  <a:srgbClr val="000000"/>
                </a:solidFill>
                <a:latin typeface="inherit"/>
                <a:sym typeface="Wingdings" panose="05000000000000000000" pitchFamily="2" charset="2"/>
              </a:rPr>
              <a:t>Step 7: </a:t>
            </a:r>
            <a:r>
              <a:rPr lang="en-US" sz="2000" b="0" i="0" dirty="0">
                <a:solidFill>
                  <a:srgbClr val="000000"/>
                </a:solidFill>
                <a:effectLst/>
                <a:latin typeface="inherit"/>
                <a:sym typeface="Wingdings" panose="05000000000000000000" pitchFamily="2" charset="2"/>
              </a:rPr>
              <a:t> runner (main) function this function call the other functions at the right order.</a:t>
            </a:r>
            <a:endParaRPr lang="en-US" sz="2000" b="0" i="0" dirty="0">
              <a:solidFill>
                <a:srgbClr val="000000"/>
              </a:solidFill>
              <a:effectLst/>
              <a:latin typeface="inherit"/>
            </a:endParaRPr>
          </a:p>
          <a:p>
            <a:pPr algn="l" rtl="0"/>
            <a:r>
              <a:rPr lang="en-US" sz="2000" dirty="0">
                <a:sym typeface="Wingdings" panose="05000000000000000000" pitchFamily="2" charset="2"/>
              </a:rPr>
              <a:t>   </a:t>
            </a:r>
            <a:endParaRPr lang="he-IL" sz="2000" dirty="0"/>
          </a:p>
        </p:txBody>
      </p:sp>
      <p:pic>
        <p:nvPicPr>
          <p:cNvPr id="3076" name="Picture 4" descr="Programming Evolution: How Coding Has Grown Easier In the Past Decade |  ITPro Today: IT News, How-Tos, Trends, Case Studies, Career Tips, More">
            <a:extLst>
              <a:ext uri="{FF2B5EF4-FFF2-40B4-BE49-F238E27FC236}">
                <a16:creationId xmlns:a16="http://schemas.microsoft.com/office/drawing/2014/main" id="{87392BA1-594E-0E0A-0C5D-C8A7203B4E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3349" y="4696433"/>
            <a:ext cx="3309498" cy="1941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75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fade">
                                      <p:cBhvr>
                                        <p:cTn id="15"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0E6FB5-F21F-4ECE-BC24-06A399A940C6}"/>
              </a:ext>
            </a:extLst>
          </p:cNvPr>
          <p:cNvSpPr>
            <a:spLocks noGrp="1"/>
          </p:cNvSpPr>
          <p:nvPr>
            <p:ph type="title"/>
          </p:nvPr>
        </p:nvSpPr>
        <p:spPr>
          <a:xfrm>
            <a:off x="838200" y="0"/>
            <a:ext cx="10515600" cy="1325563"/>
          </a:xfrm>
        </p:spPr>
        <p:txBody>
          <a:bodyPr>
            <a:normAutofit/>
          </a:bodyPr>
          <a:lstStyle/>
          <a:p>
            <a:pPr algn="ctr"/>
            <a:r>
              <a:rPr lang="en-US" sz="5400" b="1" u="sng" dirty="0">
                <a:solidFill>
                  <a:srgbClr val="00B0F0"/>
                </a:solidFill>
                <a:latin typeface="Corbel" panose="020B0503020204020204" pitchFamily="34" charset="0"/>
              </a:rPr>
              <a:t>Implementation Facebook dataset</a:t>
            </a:r>
            <a:endParaRPr lang="he-IL" sz="5400"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1CCBF2EA-C006-4DC9-A1C6-5A8BC26A7EAC}"/>
              </a:ext>
            </a:extLst>
          </p:cNvPr>
          <p:cNvSpPr>
            <a:spLocks noGrp="1"/>
          </p:cNvSpPr>
          <p:nvPr>
            <p:ph type="sldNum" sz="quarter" idx="12"/>
          </p:nvPr>
        </p:nvSpPr>
        <p:spPr/>
        <p:txBody>
          <a:bodyPr/>
          <a:lstStyle/>
          <a:p>
            <a:fld id="{285A8641-92CE-42F0-8269-688F160B1D81}" type="slidenum">
              <a:rPr lang="he-IL" smtClean="0"/>
              <a:t>32</a:t>
            </a:fld>
            <a:endParaRPr lang="he-IL"/>
          </a:p>
        </p:txBody>
      </p:sp>
      <p:sp>
        <p:nvSpPr>
          <p:cNvPr id="3" name="תיבת טקסט 2">
            <a:extLst>
              <a:ext uri="{FF2B5EF4-FFF2-40B4-BE49-F238E27FC236}">
                <a16:creationId xmlns:a16="http://schemas.microsoft.com/office/drawing/2014/main" id="{00A6D917-E43A-F8C1-1587-21B56645554C}"/>
              </a:ext>
            </a:extLst>
          </p:cNvPr>
          <p:cNvSpPr txBox="1"/>
          <p:nvPr/>
        </p:nvSpPr>
        <p:spPr>
          <a:xfrm>
            <a:off x="838200" y="1623524"/>
            <a:ext cx="6484775" cy="3970318"/>
          </a:xfrm>
          <a:prstGeom prst="rect">
            <a:avLst/>
          </a:prstGeom>
          <a:noFill/>
        </p:spPr>
        <p:txBody>
          <a:bodyPr wrap="square" rtlCol="1">
            <a:spAutoFit/>
          </a:bodyPr>
          <a:lstStyle/>
          <a:p>
            <a:pPr algn="l" rtl="0"/>
            <a:r>
              <a:rPr lang="en-US" sz="2400" b="1" u="sng" dirty="0"/>
              <a:t>We used </a:t>
            </a:r>
            <a:r>
              <a:rPr lang="en-US" sz="2400" b="1" u="sng" dirty="0" err="1"/>
              <a:t>facebook</a:t>
            </a:r>
            <a:r>
              <a:rPr lang="en-US" sz="2400" b="1" u="sng" dirty="0"/>
              <a:t> dataset (good dataset):</a:t>
            </a:r>
          </a:p>
          <a:p>
            <a:pPr marL="285750" indent="-285750" algn="l" rtl="0">
              <a:buFont typeface="Arial" panose="020B0604020202020204" pitchFamily="34" charset="0"/>
              <a:buChar char="•"/>
            </a:pPr>
            <a:r>
              <a:rPr lang="en-US" dirty="0"/>
              <a:t>This dataset consists of 'circles' (or 'friends lists') from Facebook.</a:t>
            </a:r>
          </a:p>
          <a:p>
            <a:pPr marL="285750" indent="-285750" algn="l" rtl="0">
              <a:buFont typeface="Arial" panose="020B0604020202020204" pitchFamily="34" charset="0"/>
              <a:buChar char="•"/>
            </a:pPr>
            <a:r>
              <a:rPr lang="en-US" dirty="0"/>
              <a:t>Facebook data was collected from survey participants using this Facebook app. </a:t>
            </a:r>
          </a:p>
          <a:p>
            <a:pPr marL="285750" indent="-285750" algn="l" rtl="0">
              <a:buFont typeface="Arial" panose="020B0604020202020204" pitchFamily="34" charset="0"/>
              <a:buChar char="•"/>
            </a:pPr>
            <a:r>
              <a:rPr lang="en-US" dirty="0"/>
              <a:t>The dataset includes node features (profiles), circles, and ego networks.</a:t>
            </a:r>
          </a:p>
          <a:p>
            <a:pPr marL="285750" indent="-285750" algn="l" rtl="0">
              <a:buFont typeface="Arial" panose="020B0604020202020204" pitchFamily="34" charset="0"/>
              <a:buChar char="•"/>
            </a:pPr>
            <a:r>
              <a:rPr lang="en-US" dirty="0"/>
              <a:t>The dataset focuses on identifying communities within the ego-networks.</a:t>
            </a:r>
          </a:p>
          <a:p>
            <a:pPr marL="285750" indent="-285750" algn="l" rtl="0">
              <a:buFont typeface="Arial" panose="020B0604020202020204" pitchFamily="34" charset="0"/>
              <a:buChar char="•"/>
            </a:pPr>
            <a:r>
              <a:rPr lang="en-US" dirty="0"/>
              <a:t>Different circles are formed by different aspects, such as family members or students who attended the same university and co-workers.</a:t>
            </a:r>
            <a:endParaRPr lang="en-US" sz="2400" b="0" i="0" dirty="0">
              <a:solidFill>
                <a:srgbClr val="313338"/>
              </a:solidFill>
              <a:effectLst/>
              <a:latin typeface="gg sans"/>
            </a:endParaRPr>
          </a:p>
          <a:p>
            <a:pPr marL="285750" indent="-285750" algn="l" rtl="0">
              <a:buFont typeface="Arial" panose="020B0604020202020204" pitchFamily="34" charset="0"/>
              <a:buChar char="•"/>
            </a:pPr>
            <a:r>
              <a:rPr lang="en-US" sz="2400" dirty="0">
                <a:hlinkClick r:id="rId2"/>
              </a:rPr>
              <a:t>https://snap.stanford.edu/data/ego-Facebook.html</a:t>
            </a:r>
            <a:r>
              <a:rPr lang="en-US" sz="2400" dirty="0">
                <a:solidFill>
                  <a:srgbClr val="313338"/>
                </a:solidFill>
                <a:latin typeface="gg sans"/>
              </a:rPr>
              <a:t> </a:t>
            </a:r>
            <a:endParaRPr lang="he-IL" sz="2400" dirty="0"/>
          </a:p>
        </p:txBody>
      </p:sp>
      <p:pic>
        <p:nvPicPr>
          <p:cNvPr id="1026" name="Picture 2" descr="Facebook launches new Feeds and Home tabs on its app | Mashable">
            <a:extLst>
              <a:ext uri="{FF2B5EF4-FFF2-40B4-BE49-F238E27FC236}">
                <a16:creationId xmlns:a16="http://schemas.microsoft.com/office/drawing/2014/main" id="{3E93DF6D-B5D5-F4C9-F61E-3A352B119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2975" y="3694901"/>
            <a:ext cx="4613599" cy="2738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17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0E6FB5-F21F-4ECE-BC24-06A399A940C6}"/>
              </a:ext>
            </a:extLst>
          </p:cNvPr>
          <p:cNvSpPr>
            <a:spLocks noGrp="1"/>
          </p:cNvSpPr>
          <p:nvPr>
            <p:ph type="title"/>
          </p:nvPr>
        </p:nvSpPr>
        <p:spPr>
          <a:xfrm>
            <a:off x="838200" y="0"/>
            <a:ext cx="10515600" cy="1325563"/>
          </a:xfrm>
        </p:spPr>
        <p:txBody>
          <a:bodyPr>
            <a:normAutofit/>
          </a:bodyPr>
          <a:lstStyle/>
          <a:p>
            <a:pPr algn="ctr"/>
            <a:r>
              <a:rPr lang="en-US" sz="5400" b="1" u="sng" dirty="0">
                <a:solidFill>
                  <a:srgbClr val="00B0F0"/>
                </a:solidFill>
                <a:latin typeface="Corbel" panose="020B0503020204020204" pitchFamily="34" charset="0"/>
              </a:rPr>
              <a:t>Implementation Facebook dataset</a:t>
            </a:r>
            <a:endParaRPr lang="he-IL" sz="5400"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1CCBF2EA-C006-4DC9-A1C6-5A8BC26A7EAC}"/>
              </a:ext>
            </a:extLst>
          </p:cNvPr>
          <p:cNvSpPr>
            <a:spLocks noGrp="1"/>
          </p:cNvSpPr>
          <p:nvPr>
            <p:ph type="sldNum" sz="quarter" idx="12"/>
          </p:nvPr>
        </p:nvSpPr>
        <p:spPr/>
        <p:txBody>
          <a:bodyPr/>
          <a:lstStyle/>
          <a:p>
            <a:fld id="{285A8641-92CE-42F0-8269-688F160B1D81}" type="slidenum">
              <a:rPr lang="he-IL" smtClean="0"/>
              <a:t>33</a:t>
            </a:fld>
            <a:endParaRPr lang="he-IL"/>
          </a:p>
        </p:txBody>
      </p:sp>
      <p:sp>
        <p:nvSpPr>
          <p:cNvPr id="3" name="תיבת טקסט 2">
            <a:extLst>
              <a:ext uri="{FF2B5EF4-FFF2-40B4-BE49-F238E27FC236}">
                <a16:creationId xmlns:a16="http://schemas.microsoft.com/office/drawing/2014/main" id="{00A6D917-E43A-F8C1-1587-21B56645554C}"/>
              </a:ext>
            </a:extLst>
          </p:cNvPr>
          <p:cNvSpPr txBox="1"/>
          <p:nvPr/>
        </p:nvSpPr>
        <p:spPr>
          <a:xfrm>
            <a:off x="838200" y="1623524"/>
            <a:ext cx="6484775" cy="5262979"/>
          </a:xfrm>
          <a:prstGeom prst="rect">
            <a:avLst/>
          </a:prstGeom>
          <a:noFill/>
        </p:spPr>
        <p:txBody>
          <a:bodyPr wrap="square" rtlCol="1">
            <a:spAutoFit/>
          </a:bodyPr>
          <a:lstStyle/>
          <a:p>
            <a:pPr algn="l" rtl="0"/>
            <a:r>
              <a:rPr lang="en-US" sz="2400" b="1" u="sng" dirty="0"/>
              <a:t>We used </a:t>
            </a:r>
            <a:r>
              <a:rPr lang="en-US" sz="2400" b="1" u="sng" dirty="0" err="1"/>
              <a:t>facebook</a:t>
            </a:r>
            <a:r>
              <a:rPr lang="en-US" sz="2400" b="1" u="sng" dirty="0"/>
              <a:t> dataset (good dataset) </a:t>
            </a:r>
            <a:r>
              <a:rPr lang="en-US" sz="2400" b="1" u="sng" dirty="0" err="1"/>
              <a:t>cont</a:t>
            </a:r>
            <a:r>
              <a:rPr lang="en-US" sz="2400" b="1" u="sng" dirty="0"/>
              <a:t>:</a:t>
            </a:r>
          </a:p>
          <a:p>
            <a:pPr algn="l" rtl="0"/>
            <a:endParaRPr lang="en-US" sz="2400" b="1" u="sng" dirty="0"/>
          </a:p>
          <a:p>
            <a:pPr algn="l" rtl="0"/>
            <a:r>
              <a:rPr lang="en-US" sz="2400" u="sng" dirty="0"/>
              <a:t>Dataset contains:</a:t>
            </a:r>
          </a:p>
          <a:p>
            <a:pPr marL="342900" indent="-342900" algn="l" rtl="0">
              <a:buFont typeface="Arial" panose="020B0604020202020204" pitchFamily="34" charset="0"/>
              <a:buChar char="•"/>
            </a:pPr>
            <a:r>
              <a:rPr lang="en-US" sz="2400" dirty="0"/>
              <a:t>Nodes=</a:t>
            </a:r>
            <a:r>
              <a:rPr lang="he-IL" dirty="0"/>
              <a:t>4039</a:t>
            </a:r>
            <a:r>
              <a:rPr lang="en-US" dirty="0"/>
              <a:t>.</a:t>
            </a:r>
          </a:p>
          <a:p>
            <a:pPr marL="342900" indent="-342900" algn="l" rtl="0">
              <a:buFont typeface="Arial" panose="020B0604020202020204" pitchFamily="34" charset="0"/>
              <a:buChar char="•"/>
            </a:pPr>
            <a:r>
              <a:rPr lang="en-US" sz="2400" dirty="0"/>
              <a:t>Edges=</a:t>
            </a:r>
            <a:r>
              <a:rPr lang="he-IL" dirty="0"/>
              <a:t>88234</a:t>
            </a:r>
            <a:r>
              <a:rPr lang="en-US" dirty="0"/>
              <a:t>.</a:t>
            </a:r>
          </a:p>
          <a:p>
            <a:pPr algn="l" rtl="0"/>
            <a:r>
              <a:rPr lang="en-US" sz="2400" dirty="0"/>
              <a:t>Features:</a:t>
            </a:r>
          </a:p>
          <a:p>
            <a:pPr marL="342900" indent="-342900" algn="l" rtl="0">
              <a:buFont typeface="Arial" panose="020B0604020202020204" pitchFamily="34" charset="0"/>
              <a:buChar char="•"/>
            </a:pPr>
            <a:r>
              <a:rPr lang="en-US" sz="2400" dirty="0"/>
              <a:t>Age (birthday).</a:t>
            </a:r>
          </a:p>
          <a:p>
            <a:pPr marL="342900" indent="-342900" algn="l" rtl="0">
              <a:buFont typeface="Arial" panose="020B0604020202020204" pitchFamily="34" charset="0"/>
              <a:buChar char="•"/>
            </a:pPr>
            <a:r>
              <a:rPr lang="en-US" sz="2400" dirty="0"/>
              <a:t>Education.</a:t>
            </a:r>
          </a:p>
          <a:p>
            <a:pPr marL="342900" indent="-342900" algn="l" rtl="0">
              <a:buFont typeface="Arial" panose="020B0604020202020204" pitchFamily="34" charset="0"/>
              <a:buChar char="•"/>
            </a:pPr>
            <a:r>
              <a:rPr lang="en-US" sz="2400" dirty="0"/>
              <a:t>School</a:t>
            </a:r>
          </a:p>
          <a:p>
            <a:pPr marL="342900" indent="-342900" algn="l" rtl="0">
              <a:buFont typeface="Arial" panose="020B0604020202020204" pitchFamily="34" charset="0"/>
              <a:buChar char="•"/>
            </a:pPr>
            <a:r>
              <a:rPr lang="en-US" sz="2400" dirty="0"/>
              <a:t>Degree</a:t>
            </a:r>
          </a:p>
          <a:p>
            <a:pPr marL="342900" indent="-342900" algn="l" rtl="0">
              <a:buFont typeface="Arial" panose="020B0604020202020204" pitchFamily="34" charset="0"/>
              <a:buChar char="•"/>
            </a:pPr>
            <a:r>
              <a:rPr lang="en-US" sz="2400" dirty="0"/>
              <a:t>anonymized feature which is political ideology.</a:t>
            </a:r>
          </a:p>
          <a:p>
            <a:pPr marL="342900" indent="-342900" algn="l" rtl="0">
              <a:buFont typeface="Arial" panose="020B0604020202020204" pitchFamily="34" charset="0"/>
              <a:buChar char="•"/>
            </a:pPr>
            <a:r>
              <a:rPr lang="en-US" sz="2400" dirty="0"/>
              <a:t>First and last name</a:t>
            </a:r>
          </a:p>
          <a:p>
            <a:pPr marL="342900" indent="-342900" algn="l" rtl="0">
              <a:buFont typeface="Arial" panose="020B0604020202020204" pitchFamily="34" charset="0"/>
              <a:buChar char="•"/>
            </a:pPr>
            <a:r>
              <a:rPr lang="en-US" sz="2400" dirty="0"/>
              <a:t>work</a:t>
            </a:r>
          </a:p>
          <a:p>
            <a:pPr marL="342900" indent="-342900" algn="l" rtl="0">
              <a:buFont typeface="Arial" panose="020B0604020202020204" pitchFamily="34" charset="0"/>
              <a:buChar char="•"/>
            </a:pPr>
            <a:endParaRPr lang="en-US" sz="2400" dirty="0"/>
          </a:p>
        </p:txBody>
      </p:sp>
      <p:pic>
        <p:nvPicPr>
          <p:cNvPr id="1026" name="Picture 2" descr="Facebook launches new Feeds and Home tabs on its app | Mashable">
            <a:extLst>
              <a:ext uri="{FF2B5EF4-FFF2-40B4-BE49-F238E27FC236}">
                <a16:creationId xmlns:a16="http://schemas.microsoft.com/office/drawing/2014/main" id="{3E93DF6D-B5D5-F4C9-F61E-3A352B119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2975" y="3429000"/>
            <a:ext cx="4613599" cy="2738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15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0E6FB5-F21F-4ECE-BC24-06A399A940C6}"/>
              </a:ext>
            </a:extLst>
          </p:cNvPr>
          <p:cNvSpPr>
            <a:spLocks noGrp="1"/>
          </p:cNvSpPr>
          <p:nvPr>
            <p:ph type="title"/>
          </p:nvPr>
        </p:nvSpPr>
        <p:spPr>
          <a:xfrm>
            <a:off x="838200" y="0"/>
            <a:ext cx="10515600" cy="1325563"/>
          </a:xfrm>
        </p:spPr>
        <p:txBody>
          <a:bodyPr>
            <a:normAutofit/>
          </a:bodyPr>
          <a:lstStyle/>
          <a:p>
            <a:pPr algn="ctr"/>
            <a:r>
              <a:rPr lang="en-US" sz="5400" b="1" u="sng" dirty="0">
                <a:solidFill>
                  <a:srgbClr val="00B0F0"/>
                </a:solidFill>
                <a:latin typeface="Corbel" panose="020B0503020204020204" pitchFamily="34" charset="0"/>
              </a:rPr>
              <a:t>Implementation Facebook dataset</a:t>
            </a:r>
            <a:endParaRPr lang="he-IL" sz="5400"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1CCBF2EA-C006-4DC9-A1C6-5A8BC26A7EAC}"/>
              </a:ext>
            </a:extLst>
          </p:cNvPr>
          <p:cNvSpPr>
            <a:spLocks noGrp="1"/>
          </p:cNvSpPr>
          <p:nvPr>
            <p:ph type="sldNum" sz="quarter" idx="12"/>
          </p:nvPr>
        </p:nvSpPr>
        <p:spPr/>
        <p:txBody>
          <a:bodyPr/>
          <a:lstStyle/>
          <a:p>
            <a:fld id="{285A8641-92CE-42F0-8269-688F160B1D81}" type="slidenum">
              <a:rPr lang="he-IL" smtClean="0"/>
              <a:t>34</a:t>
            </a:fld>
            <a:endParaRPr lang="he-IL"/>
          </a:p>
        </p:txBody>
      </p:sp>
      <p:pic>
        <p:nvPicPr>
          <p:cNvPr id="5122" name="Picture 2">
            <a:extLst>
              <a:ext uri="{FF2B5EF4-FFF2-40B4-BE49-F238E27FC236}">
                <a16:creationId xmlns:a16="http://schemas.microsoft.com/office/drawing/2014/main" id="{501FC5BC-D9B8-2456-5524-CB38CCF2E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525" y="2293193"/>
            <a:ext cx="4867275" cy="39052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EC2E7B5-8C39-9E10-45EA-B9FAB5E48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189838"/>
            <a:ext cx="4724400" cy="3762375"/>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E3DE6995-06A0-56EF-E7BF-77C166081433}"/>
              </a:ext>
            </a:extLst>
          </p:cNvPr>
          <p:cNvSpPr txBox="1"/>
          <p:nvPr/>
        </p:nvSpPr>
        <p:spPr>
          <a:xfrm>
            <a:off x="8488954" y="1725434"/>
            <a:ext cx="720775" cy="369332"/>
          </a:xfrm>
          <a:prstGeom prst="rect">
            <a:avLst/>
          </a:prstGeom>
          <a:noFill/>
        </p:spPr>
        <p:txBody>
          <a:bodyPr wrap="none" rtlCol="1">
            <a:spAutoFit/>
          </a:bodyPr>
          <a:lstStyle/>
          <a:p>
            <a:pPr algn="l" rtl="0"/>
            <a:r>
              <a:rPr lang="en-US" dirty="0"/>
              <a:t>After:</a:t>
            </a:r>
            <a:endParaRPr lang="he-IL" dirty="0"/>
          </a:p>
        </p:txBody>
      </p:sp>
      <p:sp>
        <p:nvSpPr>
          <p:cNvPr id="6" name="תיבת טקסט 5">
            <a:extLst>
              <a:ext uri="{FF2B5EF4-FFF2-40B4-BE49-F238E27FC236}">
                <a16:creationId xmlns:a16="http://schemas.microsoft.com/office/drawing/2014/main" id="{3954F63A-FC1B-F129-6DBA-8B55F660AD72}"/>
              </a:ext>
            </a:extLst>
          </p:cNvPr>
          <p:cNvSpPr txBox="1"/>
          <p:nvPr/>
        </p:nvSpPr>
        <p:spPr>
          <a:xfrm>
            <a:off x="3454992" y="1725434"/>
            <a:ext cx="862416" cy="369332"/>
          </a:xfrm>
          <a:prstGeom prst="rect">
            <a:avLst/>
          </a:prstGeom>
          <a:noFill/>
        </p:spPr>
        <p:txBody>
          <a:bodyPr wrap="none" rtlCol="1">
            <a:spAutoFit/>
          </a:bodyPr>
          <a:lstStyle/>
          <a:p>
            <a:pPr algn="l" rtl="0"/>
            <a:r>
              <a:rPr lang="en-US" dirty="0"/>
              <a:t>Before:</a:t>
            </a:r>
            <a:endParaRPr lang="he-IL" dirty="0"/>
          </a:p>
        </p:txBody>
      </p:sp>
    </p:spTree>
    <p:extLst>
      <p:ext uri="{BB962C8B-B14F-4D97-AF65-F5344CB8AC3E}">
        <p14:creationId xmlns:p14="http://schemas.microsoft.com/office/powerpoint/2010/main" val="400189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0E6FB5-F21F-4ECE-BC24-06A399A940C6}"/>
              </a:ext>
            </a:extLst>
          </p:cNvPr>
          <p:cNvSpPr>
            <a:spLocks noGrp="1"/>
          </p:cNvSpPr>
          <p:nvPr>
            <p:ph type="title"/>
          </p:nvPr>
        </p:nvSpPr>
        <p:spPr>
          <a:xfrm>
            <a:off x="735563" y="136525"/>
            <a:ext cx="10515600" cy="2093491"/>
          </a:xfrm>
        </p:spPr>
        <p:txBody>
          <a:bodyPr>
            <a:noAutofit/>
          </a:bodyPr>
          <a:lstStyle/>
          <a:p>
            <a:pPr algn="ctr"/>
            <a:r>
              <a:rPr lang="en-US" b="1" u="sng" dirty="0">
                <a:solidFill>
                  <a:srgbClr val="00B0F0"/>
                </a:solidFill>
                <a:latin typeface="Corbel" panose="020B0503020204020204" pitchFamily="34" charset="0"/>
              </a:rPr>
              <a:t>Implementation Students Cooperation dataset:</a:t>
            </a:r>
            <a:br>
              <a:rPr lang="en-US" b="1" u="sng" dirty="0">
                <a:solidFill>
                  <a:srgbClr val="00B0F0"/>
                </a:solidFill>
                <a:latin typeface="Corbel" panose="020B0503020204020204" pitchFamily="34" charset="0"/>
              </a:rPr>
            </a:br>
            <a:endParaRPr lang="he-IL"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1CCBF2EA-C006-4DC9-A1C6-5A8BC26A7EAC}"/>
              </a:ext>
            </a:extLst>
          </p:cNvPr>
          <p:cNvSpPr>
            <a:spLocks noGrp="1"/>
          </p:cNvSpPr>
          <p:nvPr>
            <p:ph type="sldNum" sz="quarter" idx="12"/>
          </p:nvPr>
        </p:nvSpPr>
        <p:spPr/>
        <p:txBody>
          <a:bodyPr/>
          <a:lstStyle/>
          <a:p>
            <a:fld id="{285A8641-92CE-42F0-8269-688F160B1D81}" type="slidenum">
              <a:rPr lang="he-IL" smtClean="0"/>
              <a:t>35</a:t>
            </a:fld>
            <a:endParaRPr lang="he-IL"/>
          </a:p>
        </p:txBody>
      </p:sp>
      <p:sp>
        <p:nvSpPr>
          <p:cNvPr id="3" name="תיבת טקסט 2">
            <a:extLst>
              <a:ext uri="{FF2B5EF4-FFF2-40B4-BE49-F238E27FC236}">
                <a16:creationId xmlns:a16="http://schemas.microsoft.com/office/drawing/2014/main" id="{00A6D917-E43A-F8C1-1587-21B56645554C}"/>
              </a:ext>
            </a:extLst>
          </p:cNvPr>
          <p:cNvSpPr txBox="1"/>
          <p:nvPr/>
        </p:nvSpPr>
        <p:spPr>
          <a:xfrm>
            <a:off x="838200" y="1645265"/>
            <a:ext cx="10899710" cy="3539430"/>
          </a:xfrm>
          <a:prstGeom prst="rect">
            <a:avLst/>
          </a:prstGeom>
          <a:noFill/>
        </p:spPr>
        <p:txBody>
          <a:bodyPr wrap="square" rtlCol="1">
            <a:spAutoFit/>
          </a:bodyPr>
          <a:lstStyle/>
          <a:p>
            <a:pPr algn="l"/>
            <a:r>
              <a:rPr lang="en-US" sz="2400" b="1" i="0" u="sng" dirty="0">
                <a:solidFill>
                  <a:srgbClr val="333333"/>
                </a:solidFill>
                <a:effectLst/>
              </a:rPr>
              <a:t>Dataset Info:</a:t>
            </a:r>
          </a:p>
          <a:p>
            <a:pPr marL="342900" indent="-342900" algn="l" rtl="0">
              <a:buFont typeface="Arial" panose="020B0604020202020204" pitchFamily="34" charset="0"/>
              <a:buChar char="•"/>
            </a:pPr>
            <a:r>
              <a:rPr lang="en-US" sz="2200" b="0" i="0" dirty="0">
                <a:solidFill>
                  <a:srgbClr val="333333"/>
                </a:solidFill>
                <a:effectLst/>
              </a:rPr>
              <a:t>Students Cooperation Social Network was constructed from the data collected during a "Computer and Network Security" course; a mandatory course at Ben-Gurion University. </a:t>
            </a:r>
          </a:p>
          <a:p>
            <a:pPr marL="342900" indent="-342900" algn="l" rtl="0">
              <a:buFont typeface="Arial" panose="020B0604020202020204" pitchFamily="34" charset="0"/>
              <a:buChar char="•"/>
            </a:pPr>
            <a:r>
              <a:rPr lang="en-US" sz="2200" b="0" i="0" dirty="0">
                <a:solidFill>
                  <a:srgbClr val="333333"/>
                </a:solidFill>
                <a:effectLst/>
              </a:rPr>
              <a:t>The social network contains data collected from 185 participating students from two different departments. </a:t>
            </a:r>
          </a:p>
          <a:p>
            <a:pPr marL="342900" indent="-342900" algn="l" rtl="0">
              <a:buFont typeface="Arial" panose="020B0604020202020204" pitchFamily="34" charset="0"/>
              <a:buChar char="•"/>
            </a:pPr>
            <a:r>
              <a:rPr lang="en-US" sz="2200" b="0" i="0" dirty="0">
                <a:solidFill>
                  <a:srgbClr val="333333"/>
                </a:solidFill>
                <a:effectLst/>
              </a:rPr>
              <a:t>The course's social network was created by analyzing the implicit and explicit cooperation among the students while doing their homework assignments. </a:t>
            </a:r>
          </a:p>
          <a:p>
            <a:pPr marL="342900" indent="-342900" algn="l" rtl="0">
              <a:buFont typeface="Arial" panose="020B0604020202020204" pitchFamily="34" charset="0"/>
              <a:buChar char="•"/>
            </a:pPr>
            <a:r>
              <a:rPr lang="en-US" sz="2200" b="0" i="0" dirty="0">
                <a:solidFill>
                  <a:srgbClr val="333333"/>
                </a:solidFill>
                <a:effectLst/>
              </a:rPr>
              <a:t>The students' cooperation graph contained 185 nodes and 360 links and 3 types of links.</a:t>
            </a:r>
          </a:p>
          <a:p>
            <a:pPr marL="342900" indent="-342900" algn="l" rtl="0">
              <a:buFont typeface="Arial" panose="020B0604020202020204" pitchFamily="34" charset="0"/>
              <a:buChar char="•"/>
            </a:pPr>
            <a:r>
              <a:rPr lang="en-US" sz="2400" dirty="0">
                <a:hlinkClick r:id="rId2"/>
              </a:rPr>
              <a:t>Data Science for Social Good Lab - Datasets (data4goodlab.github.io)</a:t>
            </a:r>
            <a:endParaRPr lang="en-US" sz="2200" dirty="0">
              <a:solidFill>
                <a:srgbClr val="333333"/>
              </a:solidFill>
            </a:endParaRPr>
          </a:p>
          <a:p>
            <a:pPr marL="342900" indent="-342900" algn="l" rtl="0">
              <a:buFont typeface="Arial" panose="020B0604020202020204" pitchFamily="34" charset="0"/>
              <a:buChar char="•"/>
            </a:pPr>
            <a:endParaRPr lang="en-US" sz="2200" b="0" i="0" dirty="0">
              <a:solidFill>
                <a:srgbClr val="333333"/>
              </a:solidFill>
              <a:effectLst/>
            </a:endParaRPr>
          </a:p>
        </p:txBody>
      </p:sp>
    </p:spTree>
    <p:extLst>
      <p:ext uri="{BB962C8B-B14F-4D97-AF65-F5344CB8AC3E}">
        <p14:creationId xmlns:p14="http://schemas.microsoft.com/office/powerpoint/2010/main" val="22880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0E6FB5-F21F-4ECE-BC24-06A399A940C6}"/>
              </a:ext>
            </a:extLst>
          </p:cNvPr>
          <p:cNvSpPr>
            <a:spLocks noGrp="1"/>
          </p:cNvSpPr>
          <p:nvPr>
            <p:ph type="title"/>
          </p:nvPr>
        </p:nvSpPr>
        <p:spPr>
          <a:xfrm>
            <a:off x="735563" y="136525"/>
            <a:ext cx="10515600" cy="2093491"/>
          </a:xfrm>
        </p:spPr>
        <p:txBody>
          <a:bodyPr>
            <a:noAutofit/>
          </a:bodyPr>
          <a:lstStyle/>
          <a:p>
            <a:pPr algn="ctr"/>
            <a:r>
              <a:rPr lang="en-US" b="1" u="sng" dirty="0">
                <a:solidFill>
                  <a:srgbClr val="00B0F0"/>
                </a:solidFill>
                <a:latin typeface="Corbel" panose="020B0503020204020204" pitchFamily="34" charset="0"/>
              </a:rPr>
              <a:t>Implementation Students Cooperation dataset:</a:t>
            </a:r>
            <a:br>
              <a:rPr lang="en-US" b="1" u="sng" dirty="0">
                <a:solidFill>
                  <a:srgbClr val="00B0F0"/>
                </a:solidFill>
                <a:latin typeface="Corbel" panose="020B0503020204020204" pitchFamily="34" charset="0"/>
              </a:rPr>
            </a:br>
            <a:endParaRPr lang="he-IL"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1CCBF2EA-C006-4DC9-A1C6-5A8BC26A7EAC}"/>
              </a:ext>
            </a:extLst>
          </p:cNvPr>
          <p:cNvSpPr>
            <a:spLocks noGrp="1"/>
          </p:cNvSpPr>
          <p:nvPr>
            <p:ph type="sldNum" sz="quarter" idx="12"/>
          </p:nvPr>
        </p:nvSpPr>
        <p:spPr/>
        <p:txBody>
          <a:bodyPr/>
          <a:lstStyle/>
          <a:p>
            <a:fld id="{285A8641-92CE-42F0-8269-688F160B1D81}" type="slidenum">
              <a:rPr lang="he-IL" smtClean="0"/>
              <a:t>36</a:t>
            </a:fld>
            <a:endParaRPr lang="he-IL"/>
          </a:p>
        </p:txBody>
      </p:sp>
      <p:pic>
        <p:nvPicPr>
          <p:cNvPr id="6148" name="Picture 4">
            <a:extLst>
              <a:ext uri="{FF2B5EF4-FFF2-40B4-BE49-F238E27FC236}">
                <a16:creationId xmlns:a16="http://schemas.microsoft.com/office/drawing/2014/main" id="{0F578BC4-24C4-44E8-97BF-D64FBAD1E1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548" y="3246697"/>
            <a:ext cx="5739319" cy="309011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64426266-E3ED-45A2-CEEF-43E3C28971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349" y="3362543"/>
            <a:ext cx="5735205" cy="2993807"/>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4FC1D9E7-EB7A-E50E-684D-453A8C50F039}"/>
              </a:ext>
            </a:extLst>
          </p:cNvPr>
          <p:cNvSpPr txBox="1"/>
          <p:nvPr/>
        </p:nvSpPr>
        <p:spPr>
          <a:xfrm>
            <a:off x="735563" y="1675498"/>
            <a:ext cx="6247736" cy="369332"/>
          </a:xfrm>
          <a:prstGeom prst="rect">
            <a:avLst/>
          </a:prstGeom>
          <a:noFill/>
        </p:spPr>
        <p:txBody>
          <a:bodyPr wrap="none" rtlCol="1">
            <a:spAutoFit/>
          </a:bodyPr>
          <a:lstStyle/>
          <a:p>
            <a:pPr algn="l" rtl="0"/>
            <a:r>
              <a:rPr lang="en-US" dirty="0"/>
              <a:t>As we can see here is an implementation that did not work well: </a:t>
            </a:r>
            <a:endParaRPr lang="he-IL" dirty="0"/>
          </a:p>
        </p:txBody>
      </p:sp>
      <p:sp>
        <p:nvSpPr>
          <p:cNvPr id="6" name="תיבת טקסט 5">
            <a:extLst>
              <a:ext uri="{FF2B5EF4-FFF2-40B4-BE49-F238E27FC236}">
                <a16:creationId xmlns:a16="http://schemas.microsoft.com/office/drawing/2014/main" id="{03218D98-21A6-6880-D748-661CE0160F56}"/>
              </a:ext>
            </a:extLst>
          </p:cNvPr>
          <p:cNvSpPr txBox="1"/>
          <p:nvPr/>
        </p:nvSpPr>
        <p:spPr>
          <a:xfrm>
            <a:off x="3066216" y="2553690"/>
            <a:ext cx="1030367" cy="369332"/>
          </a:xfrm>
          <a:prstGeom prst="rect">
            <a:avLst/>
          </a:prstGeom>
          <a:noFill/>
        </p:spPr>
        <p:txBody>
          <a:bodyPr wrap="square" rtlCol="1">
            <a:spAutoFit/>
          </a:bodyPr>
          <a:lstStyle/>
          <a:p>
            <a:pPr algn="l" rtl="0"/>
            <a:r>
              <a:rPr lang="en-US" dirty="0"/>
              <a:t>Before:</a:t>
            </a:r>
            <a:endParaRPr lang="he-IL" dirty="0"/>
          </a:p>
        </p:txBody>
      </p:sp>
      <p:sp>
        <p:nvSpPr>
          <p:cNvPr id="7" name="תיבת טקסט 6">
            <a:extLst>
              <a:ext uri="{FF2B5EF4-FFF2-40B4-BE49-F238E27FC236}">
                <a16:creationId xmlns:a16="http://schemas.microsoft.com/office/drawing/2014/main" id="{96233D43-1983-E62B-A227-7CDF6D045DBB}"/>
              </a:ext>
            </a:extLst>
          </p:cNvPr>
          <p:cNvSpPr txBox="1"/>
          <p:nvPr/>
        </p:nvSpPr>
        <p:spPr>
          <a:xfrm>
            <a:off x="8693767" y="2553690"/>
            <a:ext cx="1030367" cy="369332"/>
          </a:xfrm>
          <a:prstGeom prst="rect">
            <a:avLst/>
          </a:prstGeom>
          <a:noFill/>
        </p:spPr>
        <p:txBody>
          <a:bodyPr wrap="square" rtlCol="1">
            <a:spAutoFit/>
          </a:bodyPr>
          <a:lstStyle/>
          <a:p>
            <a:pPr algn="l" rtl="0"/>
            <a:r>
              <a:rPr lang="en-US" dirty="0"/>
              <a:t>After:</a:t>
            </a:r>
            <a:endParaRPr lang="he-IL" dirty="0"/>
          </a:p>
        </p:txBody>
      </p:sp>
    </p:spTree>
    <p:extLst>
      <p:ext uri="{BB962C8B-B14F-4D97-AF65-F5344CB8AC3E}">
        <p14:creationId xmlns:p14="http://schemas.microsoft.com/office/powerpoint/2010/main" val="53122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0E6FB5-F21F-4ECE-BC24-06A399A940C6}"/>
              </a:ext>
            </a:extLst>
          </p:cNvPr>
          <p:cNvSpPr>
            <a:spLocks noGrp="1"/>
          </p:cNvSpPr>
          <p:nvPr>
            <p:ph type="title"/>
          </p:nvPr>
        </p:nvSpPr>
        <p:spPr>
          <a:xfrm>
            <a:off x="735563" y="136525"/>
            <a:ext cx="10515600" cy="2093491"/>
          </a:xfrm>
        </p:spPr>
        <p:txBody>
          <a:bodyPr>
            <a:noAutofit/>
          </a:bodyPr>
          <a:lstStyle/>
          <a:p>
            <a:pPr algn="ctr"/>
            <a:r>
              <a:rPr lang="en-US" b="1" u="sng" dirty="0">
                <a:solidFill>
                  <a:srgbClr val="00B0F0"/>
                </a:solidFill>
                <a:latin typeface="Corbel" panose="020B0503020204020204" pitchFamily="34" charset="0"/>
              </a:rPr>
              <a:t>Implementation Students Cooperation dataset-cont.:</a:t>
            </a:r>
            <a:br>
              <a:rPr lang="en-US" b="1" u="sng" dirty="0">
                <a:solidFill>
                  <a:srgbClr val="00B0F0"/>
                </a:solidFill>
                <a:latin typeface="Corbel" panose="020B0503020204020204" pitchFamily="34" charset="0"/>
              </a:rPr>
            </a:br>
            <a:endParaRPr lang="he-IL"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1CCBF2EA-C006-4DC9-A1C6-5A8BC26A7EAC}"/>
              </a:ext>
            </a:extLst>
          </p:cNvPr>
          <p:cNvSpPr>
            <a:spLocks noGrp="1"/>
          </p:cNvSpPr>
          <p:nvPr>
            <p:ph type="sldNum" sz="quarter" idx="12"/>
          </p:nvPr>
        </p:nvSpPr>
        <p:spPr/>
        <p:txBody>
          <a:bodyPr/>
          <a:lstStyle/>
          <a:p>
            <a:fld id="{285A8641-92CE-42F0-8269-688F160B1D81}" type="slidenum">
              <a:rPr lang="he-IL" smtClean="0"/>
              <a:t>37</a:t>
            </a:fld>
            <a:endParaRPr lang="he-IL"/>
          </a:p>
        </p:txBody>
      </p:sp>
      <p:sp>
        <p:nvSpPr>
          <p:cNvPr id="7" name="תיבת טקסט 6">
            <a:extLst>
              <a:ext uri="{FF2B5EF4-FFF2-40B4-BE49-F238E27FC236}">
                <a16:creationId xmlns:a16="http://schemas.microsoft.com/office/drawing/2014/main" id="{96233D43-1983-E62B-A227-7CDF6D045DBB}"/>
              </a:ext>
            </a:extLst>
          </p:cNvPr>
          <p:cNvSpPr txBox="1"/>
          <p:nvPr/>
        </p:nvSpPr>
        <p:spPr>
          <a:xfrm>
            <a:off x="1376598" y="1614196"/>
            <a:ext cx="9233530" cy="4524315"/>
          </a:xfrm>
          <a:prstGeom prst="rect">
            <a:avLst/>
          </a:prstGeom>
          <a:noFill/>
        </p:spPr>
        <p:txBody>
          <a:bodyPr wrap="square" rtlCol="1">
            <a:spAutoFit/>
          </a:bodyPr>
          <a:lstStyle/>
          <a:p>
            <a:pPr algn="l" rtl="0"/>
            <a:r>
              <a:rPr lang="en-US" dirty="0"/>
              <a:t>Issues explanations:</a:t>
            </a:r>
          </a:p>
          <a:p>
            <a:pPr algn="l" rtl="0"/>
            <a:endParaRPr lang="en-US" dirty="0"/>
          </a:p>
          <a:p>
            <a:pPr marL="285750" indent="-285750" algn="l" rtl="0">
              <a:buFont typeface="Arial" panose="020B0604020202020204" pitchFamily="34" charset="0"/>
              <a:buChar char="•"/>
            </a:pPr>
            <a:r>
              <a:rPr lang="en-US" dirty="0"/>
              <a:t>Initial label assignment: Label propagation algorithms typically start with a set of labeled nodes and propagate those labels to neighboring nodes through a random walk process. If all nodes are initially assigned the same label or labels that are very similar, it is highly likely that the random walk will converge to the same label for all nodes.</a:t>
            </a:r>
          </a:p>
          <a:p>
            <a:pPr marL="285750" indent="-285750" algn="l" rtl="0">
              <a:buFont typeface="Arial" panose="020B0604020202020204" pitchFamily="34" charset="0"/>
              <a:buChar char="•"/>
            </a:pPr>
            <a:endParaRPr lang="en-US" dirty="0"/>
          </a:p>
          <a:p>
            <a:pPr marL="285750" indent="-285750" algn="l" rtl="0">
              <a:buFont typeface="Arial" panose="020B0604020202020204" pitchFamily="34" charset="0"/>
              <a:buChar char="•"/>
            </a:pPr>
            <a:r>
              <a:rPr lang="en-US" dirty="0"/>
              <a:t>High similarity between nodes: If the similarity measure used for the random walk is too permissive and considers most nodes to be highly similar to each other, the propagation process might not identify distinct clusters or communities. Consequently, all nodes could converge to the same label.</a:t>
            </a:r>
          </a:p>
          <a:p>
            <a:pPr marL="285750" indent="-285750" algn="l" rtl="0">
              <a:buFont typeface="Arial" panose="020B0604020202020204" pitchFamily="34" charset="0"/>
              <a:buChar char="•"/>
            </a:pPr>
            <a:endParaRPr lang="en-US" dirty="0"/>
          </a:p>
          <a:p>
            <a:pPr marL="285750" indent="-285750" algn="l" rtl="0">
              <a:buFont typeface="Arial" panose="020B0604020202020204" pitchFamily="34" charset="0"/>
              <a:buChar char="•"/>
            </a:pPr>
            <a:r>
              <a:rPr lang="en-US" dirty="0"/>
              <a:t>Convergence issues: The random walk label propagation algorithm relies on iterative updates to propagate labels. If the algorithm fails to converge properly due to numerical issues or other convergence problems, all nodes could end up with the same label.</a:t>
            </a:r>
          </a:p>
          <a:p>
            <a:pPr marL="285750" indent="-285750" algn="l" rtl="0">
              <a:buFont typeface="Arial" panose="020B0604020202020204" pitchFamily="34" charset="0"/>
              <a:buChar char="•"/>
            </a:pPr>
            <a:endParaRPr lang="he-IL" dirty="0"/>
          </a:p>
        </p:txBody>
      </p:sp>
    </p:spTree>
    <p:extLst>
      <p:ext uri="{BB962C8B-B14F-4D97-AF65-F5344CB8AC3E}">
        <p14:creationId xmlns:p14="http://schemas.microsoft.com/office/powerpoint/2010/main" val="415063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0E6FB5-F21F-4ECE-BC24-06A399A940C6}"/>
              </a:ext>
            </a:extLst>
          </p:cNvPr>
          <p:cNvSpPr>
            <a:spLocks noGrp="1"/>
          </p:cNvSpPr>
          <p:nvPr>
            <p:ph type="title"/>
          </p:nvPr>
        </p:nvSpPr>
        <p:spPr>
          <a:xfrm>
            <a:off x="735563" y="136525"/>
            <a:ext cx="10515600" cy="2093491"/>
          </a:xfrm>
        </p:spPr>
        <p:txBody>
          <a:bodyPr>
            <a:noAutofit/>
          </a:bodyPr>
          <a:lstStyle/>
          <a:p>
            <a:pPr algn="ctr"/>
            <a:r>
              <a:rPr lang="en-US" b="1" u="sng" dirty="0">
                <a:solidFill>
                  <a:srgbClr val="00B0F0"/>
                </a:solidFill>
                <a:latin typeface="Corbel" panose="020B0503020204020204" pitchFamily="34" charset="0"/>
              </a:rPr>
              <a:t>Implementation Students Cooperation dataset-cont.:</a:t>
            </a:r>
            <a:br>
              <a:rPr lang="en-US" b="1" u="sng" dirty="0">
                <a:solidFill>
                  <a:srgbClr val="00B0F0"/>
                </a:solidFill>
                <a:latin typeface="Corbel" panose="020B0503020204020204" pitchFamily="34" charset="0"/>
              </a:rPr>
            </a:br>
            <a:endParaRPr lang="he-IL"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1CCBF2EA-C006-4DC9-A1C6-5A8BC26A7EAC}"/>
              </a:ext>
            </a:extLst>
          </p:cNvPr>
          <p:cNvSpPr>
            <a:spLocks noGrp="1"/>
          </p:cNvSpPr>
          <p:nvPr>
            <p:ph type="sldNum" sz="quarter" idx="12"/>
          </p:nvPr>
        </p:nvSpPr>
        <p:spPr/>
        <p:txBody>
          <a:bodyPr/>
          <a:lstStyle/>
          <a:p>
            <a:fld id="{285A8641-92CE-42F0-8269-688F160B1D81}" type="slidenum">
              <a:rPr lang="he-IL" smtClean="0"/>
              <a:t>38</a:t>
            </a:fld>
            <a:endParaRPr lang="he-IL"/>
          </a:p>
        </p:txBody>
      </p:sp>
      <p:sp>
        <p:nvSpPr>
          <p:cNvPr id="7" name="תיבת טקסט 6">
            <a:extLst>
              <a:ext uri="{FF2B5EF4-FFF2-40B4-BE49-F238E27FC236}">
                <a16:creationId xmlns:a16="http://schemas.microsoft.com/office/drawing/2014/main" id="{96233D43-1983-E62B-A227-7CDF6D045DBB}"/>
              </a:ext>
            </a:extLst>
          </p:cNvPr>
          <p:cNvSpPr txBox="1"/>
          <p:nvPr/>
        </p:nvSpPr>
        <p:spPr>
          <a:xfrm>
            <a:off x="1376598" y="1614196"/>
            <a:ext cx="9233530" cy="2585323"/>
          </a:xfrm>
          <a:prstGeom prst="rect">
            <a:avLst/>
          </a:prstGeom>
          <a:noFill/>
        </p:spPr>
        <p:txBody>
          <a:bodyPr wrap="square" rtlCol="1">
            <a:spAutoFit/>
          </a:bodyPr>
          <a:lstStyle/>
          <a:p>
            <a:pPr algn="l" rtl="0"/>
            <a:r>
              <a:rPr lang="en-US" dirty="0"/>
              <a:t>Dealing with issues :</a:t>
            </a:r>
          </a:p>
          <a:p>
            <a:pPr algn="l" rtl="0"/>
            <a:endParaRPr lang="en-US" dirty="0"/>
          </a:p>
          <a:p>
            <a:pPr marL="285750" indent="-285750" algn="l" rtl="0">
              <a:buFont typeface="Arial" panose="020B0604020202020204" pitchFamily="34" charset="0"/>
              <a:buChar char="•"/>
            </a:pPr>
            <a:r>
              <a:rPr lang="en-US" dirty="0"/>
              <a:t>Ensure a diverse initial label assignment that represents different classes or clusters in the dataset.</a:t>
            </a:r>
          </a:p>
          <a:p>
            <a:pPr algn="l" rtl="0"/>
            <a:endParaRPr lang="en-US" dirty="0"/>
          </a:p>
          <a:p>
            <a:pPr marL="285750" indent="-285750" algn="l" rtl="0">
              <a:buFont typeface="Arial" panose="020B0604020202020204" pitchFamily="34" charset="0"/>
              <a:buChar char="•"/>
            </a:pPr>
            <a:r>
              <a:rPr lang="en-US" dirty="0"/>
              <a:t>Consider using more advanced semi-supervised learning techniques or alternative algorithms if the data and problem characteristics are not well-suited for random walk label propagation.</a:t>
            </a:r>
          </a:p>
          <a:p>
            <a:pPr algn="l" rtl="0"/>
            <a:endParaRPr lang="en-US" dirty="0"/>
          </a:p>
          <a:p>
            <a:pPr marL="285750" indent="-285750" algn="l" rtl="0">
              <a:buFont typeface="Arial" panose="020B0604020202020204" pitchFamily="34" charset="0"/>
              <a:buChar char="•"/>
            </a:pPr>
            <a:r>
              <a:rPr lang="en-US" dirty="0"/>
              <a:t>Tune the parameters of the algorithm to achieve better convergence and performance.</a:t>
            </a:r>
            <a:endParaRPr lang="he-IL" dirty="0"/>
          </a:p>
        </p:txBody>
      </p:sp>
      <p:pic>
        <p:nvPicPr>
          <p:cNvPr id="7170" name="Picture 2" descr="How to deal with problems and difficulties in life - Problems and solutions  | My Fit Brain">
            <a:extLst>
              <a:ext uri="{FF2B5EF4-FFF2-40B4-BE49-F238E27FC236}">
                <a16:creationId xmlns:a16="http://schemas.microsoft.com/office/drawing/2014/main" id="{2C58D83B-B862-9BAA-9CF0-CF9F949DE9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1785" y="4364800"/>
            <a:ext cx="3568430" cy="2007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19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7170"/>
                                        </p:tgtEl>
                                        <p:attrNameLst>
                                          <p:attrName>style.visibility</p:attrName>
                                        </p:attrNameLst>
                                      </p:cBhvr>
                                      <p:to>
                                        <p:strVal val="visible"/>
                                      </p:to>
                                    </p:set>
                                    <p:animEffect transition="in" filter="randombar(horizontal)">
                                      <p:cBhvr>
                                        <p:cTn id="16"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0E6FB5-F21F-4ECE-BC24-06A399A940C6}"/>
              </a:ext>
            </a:extLst>
          </p:cNvPr>
          <p:cNvSpPr>
            <a:spLocks noGrp="1"/>
          </p:cNvSpPr>
          <p:nvPr>
            <p:ph type="title"/>
          </p:nvPr>
        </p:nvSpPr>
        <p:spPr>
          <a:xfrm>
            <a:off x="735563" y="136525"/>
            <a:ext cx="10515600" cy="1085785"/>
          </a:xfrm>
        </p:spPr>
        <p:txBody>
          <a:bodyPr>
            <a:noAutofit/>
          </a:bodyPr>
          <a:lstStyle/>
          <a:p>
            <a:pPr algn="ctr"/>
            <a:r>
              <a:rPr lang="en-US" b="1" u="sng" dirty="0">
                <a:solidFill>
                  <a:srgbClr val="00B0F0"/>
                </a:solidFill>
                <a:latin typeface="Corbel" panose="020B0503020204020204" pitchFamily="34" charset="0"/>
              </a:rPr>
              <a:t>Modularity Measure</a:t>
            </a:r>
            <a:endParaRPr lang="he-IL"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1CCBF2EA-C006-4DC9-A1C6-5A8BC26A7EAC}"/>
              </a:ext>
            </a:extLst>
          </p:cNvPr>
          <p:cNvSpPr>
            <a:spLocks noGrp="1"/>
          </p:cNvSpPr>
          <p:nvPr>
            <p:ph type="sldNum" sz="quarter" idx="12"/>
          </p:nvPr>
        </p:nvSpPr>
        <p:spPr/>
        <p:txBody>
          <a:bodyPr/>
          <a:lstStyle/>
          <a:p>
            <a:fld id="{285A8641-92CE-42F0-8269-688F160B1D81}" type="slidenum">
              <a:rPr lang="he-IL" smtClean="0"/>
              <a:t>39</a:t>
            </a:fld>
            <a:endParaRPr lang="he-IL"/>
          </a:p>
        </p:txBody>
      </p:sp>
      <p:sp>
        <p:nvSpPr>
          <p:cNvPr id="7" name="תיבת טקסט 6">
            <a:extLst>
              <a:ext uri="{FF2B5EF4-FFF2-40B4-BE49-F238E27FC236}">
                <a16:creationId xmlns:a16="http://schemas.microsoft.com/office/drawing/2014/main" id="{96233D43-1983-E62B-A227-7CDF6D045DBB}"/>
              </a:ext>
            </a:extLst>
          </p:cNvPr>
          <p:cNvSpPr txBox="1"/>
          <p:nvPr/>
        </p:nvSpPr>
        <p:spPr>
          <a:xfrm>
            <a:off x="1376597" y="1614196"/>
            <a:ext cx="9874565" cy="3477875"/>
          </a:xfrm>
          <a:prstGeom prst="rect">
            <a:avLst/>
          </a:prstGeom>
          <a:noFill/>
        </p:spPr>
        <p:txBody>
          <a:bodyPr wrap="square" rtlCol="1">
            <a:spAutoFit/>
          </a:bodyPr>
          <a:lstStyle/>
          <a:p>
            <a:pPr algn="l" rtl="0"/>
            <a:r>
              <a:rPr lang="en-US" sz="2000" b="1" u="sng" dirty="0"/>
              <a:t>How to know if Label Propagation clustered well:</a:t>
            </a:r>
          </a:p>
          <a:p>
            <a:pPr algn="l" rtl="0"/>
            <a:endParaRPr lang="en-US" sz="2000" b="1" u="sng" dirty="0"/>
          </a:p>
          <a:p>
            <a:pPr algn="l" rtl="0"/>
            <a:r>
              <a:rPr lang="en-US" sz="2000" dirty="0"/>
              <a:t>       Modularity is a measure of the quality of a division of a network into communities.</a:t>
            </a:r>
          </a:p>
          <a:p>
            <a:pPr algn="l" rtl="0"/>
            <a:endParaRPr lang="en-US" sz="2000" dirty="0"/>
          </a:p>
          <a:p>
            <a:pPr algn="l" rtl="0"/>
            <a:endParaRPr lang="en-US" sz="2000" dirty="0"/>
          </a:p>
          <a:p>
            <a:pPr marL="285750" indent="-285750" algn="l" rtl="0">
              <a:buFont typeface="Arial" panose="020B0604020202020204" pitchFamily="34" charset="0"/>
              <a:buChar char="•"/>
            </a:pPr>
            <a:endParaRPr lang="en-US" sz="2000" dirty="0"/>
          </a:p>
          <a:p>
            <a:pPr marL="285750" indent="-285750" algn="l" rtl="0">
              <a:buFont typeface="Arial" panose="020B0604020202020204" pitchFamily="34" charset="0"/>
              <a:buChar char="•"/>
            </a:pPr>
            <a:r>
              <a:rPr lang="en-US" sz="2000" dirty="0" err="1"/>
              <a:t>Aij</a:t>
            </a:r>
            <a:r>
              <a:rPr lang="en-US" sz="2000" dirty="0"/>
              <a:t> represents the presence or absence of an edge between nodes </a:t>
            </a:r>
            <a:r>
              <a:rPr lang="en-US" sz="2000" dirty="0" err="1"/>
              <a:t>i</a:t>
            </a:r>
            <a:r>
              <a:rPr lang="en-US" sz="2000" dirty="0"/>
              <a:t> and j.</a:t>
            </a:r>
          </a:p>
          <a:p>
            <a:pPr marL="285750" indent="-285750" algn="l" rtl="0">
              <a:buFont typeface="Arial" panose="020B0604020202020204" pitchFamily="34" charset="0"/>
              <a:buChar char="•"/>
            </a:pPr>
            <a:r>
              <a:rPr lang="en-US" sz="2000" dirty="0" err="1"/>
              <a:t>k_i</a:t>
            </a:r>
            <a:r>
              <a:rPr lang="en-US" sz="2000" dirty="0"/>
              <a:t> and </a:t>
            </a:r>
            <a:r>
              <a:rPr lang="en-US" sz="2000" dirty="0" err="1"/>
              <a:t>k_j</a:t>
            </a:r>
            <a:r>
              <a:rPr lang="en-US" sz="2000" dirty="0"/>
              <a:t> are the degrees (number of edges) of nodes </a:t>
            </a:r>
            <a:r>
              <a:rPr lang="en-US" sz="2000" dirty="0" err="1"/>
              <a:t>i</a:t>
            </a:r>
            <a:r>
              <a:rPr lang="en-US" sz="2000" dirty="0"/>
              <a:t> and j.</a:t>
            </a:r>
          </a:p>
          <a:p>
            <a:pPr marL="285750" indent="-285750" algn="l" rtl="0">
              <a:buFont typeface="Arial" panose="020B0604020202020204" pitchFamily="34" charset="0"/>
              <a:buChar char="•"/>
            </a:pPr>
            <a:r>
              <a:rPr lang="en-US" sz="2000" dirty="0"/>
              <a:t>m is the total number of edges in the graph.</a:t>
            </a:r>
          </a:p>
          <a:p>
            <a:pPr marL="285750" indent="-285750" algn="l" rtl="0">
              <a:buFont typeface="Arial" panose="020B0604020202020204" pitchFamily="34" charset="0"/>
              <a:buChar char="•"/>
            </a:pPr>
            <a:r>
              <a:rPr lang="en-US" sz="2000" dirty="0"/>
              <a:t>δ(ci, </a:t>
            </a:r>
            <a:r>
              <a:rPr lang="en-US" sz="2000" dirty="0" err="1"/>
              <a:t>cj</a:t>
            </a:r>
            <a:r>
              <a:rPr lang="en-US" sz="2000" dirty="0"/>
              <a:t>) is the Kronecker delta, which equals 1 if nodes </a:t>
            </a:r>
            <a:r>
              <a:rPr lang="en-US" sz="2000" dirty="0" err="1"/>
              <a:t>i</a:t>
            </a:r>
            <a:r>
              <a:rPr lang="en-US" sz="2000" dirty="0"/>
              <a:t> and j are in the same community (ci = </a:t>
            </a:r>
            <a:r>
              <a:rPr lang="en-US" sz="2000" dirty="0" err="1"/>
              <a:t>cj</a:t>
            </a:r>
            <a:r>
              <a:rPr lang="en-US" sz="2000" dirty="0"/>
              <a:t>) and 0 otherwise.</a:t>
            </a:r>
          </a:p>
        </p:txBody>
      </p:sp>
      <p:pic>
        <p:nvPicPr>
          <p:cNvPr id="4" name="תמונה 3">
            <a:extLst>
              <a:ext uri="{FF2B5EF4-FFF2-40B4-BE49-F238E27FC236}">
                <a16:creationId xmlns:a16="http://schemas.microsoft.com/office/drawing/2014/main" id="{2B5C0913-E183-5D9E-C9ED-4B9E0304ABF1}"/>
              </a:ext>
            </a:extLst>
          </p:cNvPr>
          <p:cNvPicPr>
            <a:picLocks noChangeAspect="1"/>
          </p:cNvPicPr>
          <p:nvPr/>
        </p:nvPicPr>
        <p:blipFill>
          <a:blip r:embed="rId2"/>
          <a:stretch>
            <a:fillRect/>
          </a:stretch>
        </p:blipFill>
        <p:spPr>
          <a:xfrm>
            <a:off x="4217399" y="2705377"/>
            <a:ext cx="2674852" cy="647756"/>
          </a:xfrm>
          <a:prstGeom prst="rect">
            <a:avLst/>
          </a:prstGeom>
        </p:spPr>
      </p:pic>
    </p:spTree>
    <p:extLst>
      <p:ext uri="{BB962C8B-B14F-4D97-AF65-F5344CB8AC3E}">
        <p14:creationId xmlns:p14="http://schemas.microsoft.com/office/powerpoint/2010/main" val="168819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7897977-B011-4178-9AC8-21011532A7CF}"/>
              </a:ext>
            </a:extLst>
          </p:cNvPr>
          <p:cNvSpPr>
            <a:spLocks noGrp="1"/>
          </p:cNvSpPr>
          <p:nvPr>
            <p:ph type="title"/>
          </p:nvPr>
        </p:nvSpPr>
        <p:spPr/>
        <p:txBody>
          <a:bodyPr>
            <a:noAutofit/>
          </a:bodyPr>
          <a:lstStyle/>
          <a:p>
            <a:pPr algn="ctr"/>
            <a:r>
              <a:rPr lang="en-US" sz="5400" b="1" u="sng" dirty="0">
                <a:solidFill>
                  <a:srgbClr val="00B0F0"/>
                </a:solidFill>
                <a:latin typeface="Corbel" panose="020B0503020204020204" pitchFamily="34" charset="0"/>
              </a:rPr>
              <a:t>Semi-Supervised Learning cont.</a:t>
            </a:r>
            <a:endParaRPr lang="he-IL" sz="5400" b="1" u="sng" dirty="0">
              <a:solidFill>
                <a:srgbClr val="00B0F0"/>
              </a:solidFill>
              <a:latin typeface="Corbel" panose="020B0503020204020204" pitchFamily="34" charset="0"/>
            </a:endParaRPr>
          </a:p>
        </p:txBody>
      </p:sp>
      <p:sp>
        <p:nvSpPr>
          <p:cNvPr id="3" name="מציין מיקום תוכן 2">
            <a:extLst>
              <a:ext uri="{FF2B5EF4-FFF2-40B4-BE49-F238E27FC236}">
                <a16:creationId xmlns:a16="http://schemas.microsoft.com/office/drawing/2014/main" id="{471316EE-19A2-4416-809B-BDDBA4283196}"/>
              </a:ext>
            </a:extLst>
          </p:cNvPr>
          <p:cNvSpPr>
            <a:spLocks noGrp="1"/>
          </p:cNvSpPr>
          <p:nvPr>
            <p:ph idx="1"/>
          </p:nvPr>
        </p:nvSpPr>
        <p:spPr>
          <a:xfrm>
            <a:off x="330293" y="1513585"/>
            <a:ext cx="9048176" cy="4881417"/>
          </a:xfrm>
        </p:spPr>
        <p:txBody>
          <a:bodyPr>
            <a:noAutofit/>
          </a:bodyPr>
          <a:lstStyle/>
          <a:p>
            <a:pPr algn="l" rtl="0"/>
            <a:endParaRPr lang="en-US" sz="800" dirty="0"/>
          </a:p>
          <a:p>
            <a:pPr algn="l" rtl="0">
              <a:lnSpc>
                <a:spcPct val="120000"/>
              </a:lnSpc>
            </a:pPr>
            <a:r>
              <a:rPr lang="en-US" dirty="0"/>
              <a:t>Goal: leverage both labeled and unlabeled data to improve the performance of learning algorithms.</a:t>
            </a:r>
            <a:endParaRPr lang="en-US" sz="4800" dirty="0"/>
          </a:p>
          <a:p>
            <a:pPr lvl="1" algn="l" rtl="0"/>
            <a:r>
              <a:rPr lang="en-US" sz="2800" dirty="0"/>
              <a:t>Obtaining labels for real data</a:t>
            </a:r>
          </a:p>
          <a:p>
            <a:pPr lvl="2" algn="l" rtl="0"/>
            <a:r>
              <a:rPr lang="en-US" sz="2400" dirty="0"/>
              <a:t>Difficult and expensive</a:t>
            </a:r>
          </a:p>
          <a:p>
            <a:pPr lvl="2" algn="l" rtl="0"/>
            <a:r>
              <a:rPr lang="en-US" sz="2400" dirty="0"/>
              <a:t>Time-consuming</a:t>
            </a:r>
          </a:p>
          <a:p>
            <a:pPr lvl="1" algn="l" rtl="0"/>
            <a:r>
              <a:rPr lang="en-US" sz="2800" dirty="0"/>
              <a:t>Unlabeled data easier to collect</a:t>
            </a:r>
          </a:p>
          <a:p>
            <a:pPr lvl="1" algn="l" rtl="0"/>
            <a:r>
              <a:rPr lang="en-US" sz="2800" dirty="0"/>
              <a:t>Semi supervised techniques:</a:t>
            </a:r>
          </a:p>
          <a:p>
            <a:pPr lvl="2" algn="l" rtl="0"/>
            <a:r>
              <a:rPr lang="en-US" sz="2400" dirty="0"/>
              <a:t>Make the most out of this</a:t>
            </a:r>
          </a:p>
          <a:p>
            <a:pPr lvl="2" algn="l" rtl="0"/>
            <a:r>
              <a:rPr lang="en-US" sz="2400" dirty="0"/>
              <a:t>Utilize unlabeled data</a:t>
            </a:r>
          </a:p>
          <a:p>
            <a:pPr lvl="2" algn="l" rtl="0"/>
            <a:r>
              <a:rPr lang="en-US" sz="2400" dirty="0"/>
              <a:t>With limited labeled data</a:t>
            </a:r>
          </a:p>
          <a:p>
            <a:pPr algn="l" rtl="0"/>
            <a:endParaRPr lang="en-US" sz="1600" dirty="0">
              <a:latin typeface="Corbel" panose="020B0503020204020204" pitchFamily="34" charset="0"/>
            </a:endParaRPr>
          </a:p>
          <a:p>
            <a:pPr algn="l" rtl="0"/>
            <a:endParaRPr lang="he-IL" sz="900" dirty="0">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E6C9D89C-7AE1-4B8A-9FBF-39D7DF3AD8A5}"/>
              </a:ext>
            </a:extLst>
          </p:cNvPr>
          <p:cNvSpPr>
            <a:spLocks noGrp="1"/>
          </p:cNvSpPr>
          <p:nvPr>
            <p:ph type="sldNum" sz="quarter" idx="12"/>
          </p:nvPr>
        </p:nvSpPr>
        <p:spPr/>
        <p:txBody>
          <a:bodyPr/>
          <a:lstStyle/>
          <a:p>
            <a:fld id="{285A8641-92CE-42F0-8269-688F160B1D81}" type="slidenum">
              <a:rPr lang="he-IL" smtClean="0"/>
              <a:t>4</a:t>
            </a:fld>
            <a:endParaRPr lang="he-IL" dirty="0"/>
          </a:p>
        </p:txBody>
      </p:sp>
      <p:pic>
        <p:nvPicPr>
          <p:cNvPr id="4100" name="Picture 4" descr="Active Semisupervised Clustering Algorithm with Label Propagation for  Imbalanced and Multidensity Datasets">
            <a:extLst>
              <a:ext uri="{FF2B5EF4-FFF2-40B4-BE49-F238E27FC236}">
                <a16:creationId xmlns:a16="http://schemas.microsoft.com/office/drawing/2014/main" id="{328400E8-79EE-876C-4D01-D9D81EB83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4710" y="3954294"/>
            <a:ext cx="2754882" cy="2767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08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animEffect transition="in" filter="fade">
                                      <p:cBhvr>
                                        <p:cTn id="15" dur="1000"/>
                                        <p:tgtEl>
                                          <p:spTgt spid="4100"/>
                                        </p:tgtEl>
                                      </p:cBhvr>
                                    </p:animEffect>
                                    <p:anim calcmode="lin" valueType="num">
                                      <p:cBhvr>
                                        <p:cTn id="16" dur="1000" fill="hold"/>
                                        <p:tgtEl>
                                          <p:spTgt spid="4100"/>
                                        </p:tgtEl>
                                        <p:attrNameLst>
                                          <p:attrName>ppt_x</p:attrName>
                                        </p:attrNameLst>
                                      </p:cBhvr>
                                      <p:tavLst>
                                        <p:tav tm="0">
                                          <p:val>
                                            <p:strVal val="#ppt_x"/>
                                          </p:val>
                                        </p:tav>
                                        <p:tav tm="100000">
                                          <p:val>
                                            <p:strVal val="#ppt_x"/>
                                          </p:val>
                                        </p:tav>
                                      </p:tavLst>
                                    </p:anim>
                                    <p:anim calcmode="lin" valueType="num">
                                      <p:cBhvr>
                                        <p:cTn id="17" dur="1000" fill="hold"/>
                                        <p:tgtEl>
                                          <p:spTgt spid="4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0E6FB5-F21F-4ECE-BC24-06A399A940C6}"/>
              </a:ext>
            </a:extLst>
          </p:cNvPr>
          <p:cNvSpPr>
            <a:spLocks noGrp="1"/>
          </p:cNvSpPr>
          <p:nvPr>
            <p:ph type="title"/>
          </p:nvPr>
        </p:nvSpPr>
        <p:spPr>
          <a:xfrm>
            <a:off x="735563" y="136525"/>
            <a:ext cx="10515600" cy="1085785"/>
          </a:xfrm>
        </p:spPr>
        <p:txBody>
          <a:bodyPr>
            <a:noAutofit/>
          </a:bodyPr>
          <a:lstStyle/>
          <a:p>
            <a:pPr algn="ctr"/>
            <a:r>
              <a:rPr lang="en-US" b="1" u="sng" dirty="0">
                <a:solidFill>
                  <a:srgbClr val="00B0F0"/>
                </a:solidFill>
                <a:latin typeface="Corbel" panose="020B0503020204020204" pitchFamily="34" charset="0"/>
              </a:rPr>
              <a:t>Modularity Measure cont.</a:t>
            </a:r>
            <a:endParaRPr lang="he-IL"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1CCBF2EA-C006-4DC9-A1C6-5A8BC26A7EAC}"/>
              </a:ext>
            </a:extLst>
          </p:cNvPr>
          <p:cNvSpPr>
            <a:spLocks noGrp="1"/>
          </p:cNvSpPr>
          <p:nvPr>
            <p:ph type="sldNum" sz="quarter" idx="12"/>
          </p:nvPr>
        </p:nvSpPr>
        <p:spPr/>
        <p:txBody>
          <a:bodyPr/>
          <a:lstStyle/>
          <a:p>
            <a:fld id="{285A8641-92CE-42F0-8269-688F160B1D81}" type="slidenum">
              <a:rPr lang="he-IL" smtClean="0"/>
              <a:t>40</a:t>
            </a:fld>
            <a:endParaRPr lang="he-IL"/>
          </a:p>
        </p:txBody>
      </p:sp>
      <p:sp>
        <p:nvSpPr>
          <p:cNvPr id="7" name="תיבת טקסט 6">
            <a:extLst>
              <a:ext uri="{FF2B5EF4-FFF2-40B4-BE49-F238E27FC236}">
                <a16:creationId xmlns:a16="http://schemas.microsoft.com/office/drawing/2014/main" id="{96233D43-1983-E62B-A227-7CDF6D045DBB}"/>
              </a:ext>
            </a:extLst>
          </p:cNvPr>
          <p:cNvSpPr txBox="1"/>
          <p:nvPr/>
        </p:nvSpPr>
        <p:spPr>
          <a:xfrm>
            <a:off x="1376597" y="1614196"/>
            <a:ext cx="9874565" cy="4616648"/>
          </a:xfrm>
          <a:prstGeom prst="rect">
            <a:avLst/>
          </a:prstGeom>
          <a:noFill/>
        </p:spPr>
        <p:txBody>
          <a:bodyPr wrap="square" rtlCol="1">
            <a:spAutoFit/>
          </a:bodyPr>
          <a:lstStyle/>
          <a:p>
            <a:pPr algn="l" rtl="0"/>
            <a:r>
              <a:rPr lang="en-US" dirty="0"/>
              <a:t>The modularity measure, Q, for a graph clustering algorithm can take on different values.</a:t>
            </a:r>
          </a:p>
          <a:p>
            <a:pPr algn="l" rtl="0"/>
            <a:endParaRPr lang="en-US" sz="2000" b="1" u="sng" dirty="0"/>
          </a:p>
          <a:p>
            <a:pPr marL="342900" indent="-342900" algn="l" rtl="0">
              <a:buAutoNum type="arabicPeriod"/>
            </a:pPr>
            <a:r>
              <a:rPr lang="en-US" b="1" dirty="0"/>
              <a:t>Q &gt; 0 (Positive Modularity)</a:t>
            </a:r>
            <a:r>
              <a:rPr lang="en-US" dirty="0"/>
              <a:t>:</a:t>
            </a:r>
          </a:p>
          <a:p>
            <a:pPr lvl="1" algn="l" rtl="0"/>
            <a:r>
              <a:rPr lang="en-US" dirty="0"/>
              <a:t>	-A positive modularity value indicates that the graph has more within-community edges than 	     what would be expected by random chance.</a:t>
            </a:r>
          </a:p>
          <a:p>
            <a:pPr algn="l" rtl="0"/>
            <a:r>
              <a:rPr lang="en-US" sz="2000" dirty="0"/>
              <a:t>	- </a:t>
            </a:r>
            <a:r>
              <a:rPr lang="en-US" dirty="0"/>
              <a:t>Higher positive values of Q generally indicate a better partition.</a:t>
            </a:r>
          </a:p>
          <a:p>
            <a:pPr algn="l" rtl="0"/>
            <a:r>
              <a:rPr lang="en-US" sz="2000" dirty="0"/>
              <a:t>2. </a:t>
            </a:r>
            <a:r>
              <a:rPr lang="en-US" b="1" dirty="0"/>
              <a:t>Q = 0 (Zero Modularity)</a:t>
            </a:r>
            <a:r>
              <a:rPr lang="en-US" dirty="0"/>
              <a:t>:</a:t>
            </a:r>
          </a:p>
          <a:p>
            <a:pPr algn="l" rtl="0"/>
            <a:r>
              <a:rPr lang="en-US" dirty="0"/>
              <a:t>	-The graph's community structure is on par with random assignment.</a:t>
            </a:r>
          </a:p>
          <a:p>
            <a:pPr algn="l" rtl="0"/>
            <a:r>
              <a:rPr lang="en-US" dirty="0"/>
              <a:t>	-No meaningful or significant communities are detected.</a:t>
            </a:r>
          </a:p>
          <a:p>
            <a:pPr algn="l" rtl="0"/>
            <a:r>
              <a:rPr lang="en-US" dirty="0"/>
              <a:t>	-The clustering doesn't improve upon a random division of nodes into groups.</a:t>
            </a:r>
          </a:p>
          <a:p>
            <a:pPr algn="l" rtl="0"/>
            <a:r>
              <a:rPr lang="en-US" dirty="0"/>
              <a:t>3. </a:t>
            </a:r>
            <a:r>
              <a:rPr lang="en-US" b="1" dirty="0"/>
              <a:t>Q &lt; 0 (Negative Modularity)</a:t>
            </a:r>
            <a:r>
              <a:rPr lang="en-US" dirty="0"/>
              <a:t>:</a:t>
            </a:r>
          </a:p>
          <a:p>
            <a:pPr algn="l" rtl="0"/>
            <a:r>
              <a:rPr lang="en-US" dirty="0"/>
              <a:t>	-The community structure is worse than random assignment.</a:t>
            </a:r>
          </a:p>
          <a:p>
            <a:pPr algn="l" rtl="0"/>
            <a:r>
              <a:rPr lang="en-US" dirty="0"/>
              <a:t>	-The algorithm's partitioning is not capturing the true graph structure.</a:t>
            </a:r>
          </a:p>
          <a:p>
            <a:pPr algn="l" rtl="0"/>
            <a:r>
              <a:rPr lang="en-US" dirty="0"/>
              <a:t>	-Possible factors include the choice of algorithm or the data's nature.</a:t>
            </a:r>
          </a:p>
          <a:p>
            <a:pPr algn="l" rtl="0"/>
            <a:endParaRPr lang="en-US" dirty="0"/>
          </a:p>
          <a:p>
            <a:pPr algn="l" rtl="0"/>
            <a:endParaRPr lang="en-US" dirty="0"/>
          </a:p>
        </p:txBody>
      </p:sp>
    </p:spTree>
    <p:extLst>
      <p:ext uri="{BB962C8B-B14F-4D97-AF65-F5344CB8AC3E}">
        <p14:creationId xmlns:p14="http://schemas.microsoft.com/office/powerpoint/2010/main" val="387087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0E6FB5-F21F-4ECE-BC24-06A399A940C6}"/>
              </a:ext>
            </a:extLst>
          </p:cNvPr>
          <p:cNvSpPr>
            <a:spLocks noGrp="1"/>
          </p:cNvSpPr>
          <p:nvPr>
            <p:ph type="title"/>
          </p:nvPr>
        </p:nvSpPr>
        <p:spPr>
          <a:xfrm>
            <a:off x="838200" y="0"/>
            <a:ext cx="10515600" cy="1325563"/>
          </a:xfrm>
        </p:spPr>
        <p:txBody>
          <a:bodyPr>
            <a:noAutofit/>
          </a:bodyPr>
          <a:lstStyle/>
          <a:p>
            <a:pPr algn="ctr"/>
            <a:r>
              <a:rPr lang="en-US" b="1" u="sng" dirty="0">
                <a:solidFill>
                  <a:srgbClr val="00B0F0"/>
                </a:solidFill>
                <a:latin typeface="Corbel" panose="020B0503020204020204" pitchFamily="34" charset="0"/>
              </a:rPr>
              <a:t>Label propagation VS other clustering methods</a:t>
            </a:r>
            <a:endParaRPr lang="he-IL"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1CCBF2EA-C006-4DC9-A1C6-5A8BC26A7EAC}"/>
              </a:ext>
            </a:extLst>
          </p:cNvPr>
          <p:cNvSpPr>
            <a:spLocks noGrp="1"/>
          </p:cNvSpPr>
          <p:nvPr>
            <p:ph type="sldNum" sz="quarter" idx="12"/>
          </p:nvPr>
        </p:nvSpPr>
        <p:spPr/>
        <p:txBody>
          <a:bodyPr/>
          <a:lstStyle/>
          <a:p>
            <a:fld id="{285A8641-92CE-42F0-8269-688F160B1D81}" type="slidenum">
              <a:rPr lang="he-IL" smtClean="0"/>
              <a:t>41</a:t>
            </a:fld>
            <a:endParaRPr lang="he-IL"/>
          </a:p>
        </p:txBody>
      </p:sp>
      <p:sp>
        <p:nvSpPr>
          <p:cNvPr id="19" name="תיבת טקסט 18">
            <a:extLst>
              <a:ext uri="{FF2B5EF4-FFF2-40B4-BE49-F238E27FC236}">
                <a16:creationId xmlns:a16="http://schemas.microsoft.com/office/drawing/2014/main" id="{18FFAAC4-2459-4588-5AD1-DF93282B3010}"/>
              </a:ext>
            </a:extLst>
          </p:cNvPr>
          <p:cNvSpPr txBox="1"/>
          <p:nvPr/>
        </p:nvSpPr>
        <p:spPr>
          <a:xfrm>
            <a:off x="1183729" y="1593441"/>
            <a:ext cx="7388836" cy="3447098"/>
          </a:xfrm>
          <a:prstGeom prst="rect">
            <a:avLst/>
          </a:prstGeom>
          <a:noFill/>
        </p:spPr>
        <p:txBody>
          <a:bodyPr wrap="square" rtlCol="0">
            <a:spAutoFit/>
          </a:bodyPr>
          <a:lstStyle/>
          <a:p>
            <a:pPr algn="l" rtl="0"/>
            <a:r>
              <a:rPr lang="en-US" sz="2000" b="1" u="sng" dirty="0">
                <a:solidFill>
                  <a:srgbClr val="FF0000"/>
                </a:solidFill>
                <a:latin typeface="Corbel" panose="020B0503020204020204" pitchFamily="34" charset="0"/>
              </a:rPr>
              <a:t>Advantages of using Label propagation:</a:t>
            </a:r>
          </a:p>
          <a:p>
            <a:pPr algn="l" rtl="0"/>
            <a:endParaRPr lang="en-US" sz="2000" dirty="0">
              <a:latin typeface="Corbel" panose="020B0503020204020204" pitchFamily="34" charset="0"/>
            </a:endParaRPr>
          </a:p>
          <a:p>
            <a:pPr marL="285750" indent="-285750" algn="l" rtl="0">
              <a:buFont typeface="Arial" panose="020B0604020202020204" pitchFamily="34" charset="0"/>
              <a:buChar char="•"/>
            </a:pPr>
            <a:r>
              <a:rPr lang="en-US" sz="2000" b="1" dirty="0"/>
              <a:t>No Predefined Number of Clusters</a:t>
            </a:r>
            <a:r>
              <a:rPr lang="en-US" sz="2000" dirty="0"/>
              <a:t>: Label Propagation doesn't need a predefined number of clusters, making it adaptable to various data structures.</a:t>
            </a:r>
          </a:p>
          <a:p>
            <a:pPr marL="285750" indent="-285750" algn="l" rtl="0">
              <a:buFont typeface="Arial" panose="020B0604020202020204" pitchFamily="34" charset="0"/>
              <a:buChar char="•"/>
            </a:pPr>
            <a:r>
              <a:rPr lang="en-US" sz="2000" b="1" dirty="0"/>
              <a:t>Semi-Supervised</a:t>
            </a:r>
            <a:r>
              <a:rPr lang="en-US" sz="2000" dirty="0"/>
              <a:t>: It incorporates labeled data to guide clustering, enhancing clustering quality.</a:t>
            </a:r>
          </a:p>
          <a:p>
            <a:pPr marL="285750" indent="-285750" algn="l" rtl="0">
              <a:buFont typeface="Arial" panose="020B0604020202020204" pitchFamily="34" charset="0"/>
              <a:buChar char="•"/>
            </a:pPr>
            <a:r>
              <a:rPr lang="en-US" sz="2000" b="1" dirty="0"/>
              <a:t>Flexibility</a:t>
            </a:r>
            <a:r>
              <a:rPr lang="en-US" sz="2000" dirty="0"/>
              <a:t>: Unlike some other methods, Label Propagation is versatile and can work well with different types of data and cluster shapes.</a:t>
            </a:r>
          </a:p>
          <a:p>
            <a:pPr marL="285750" indent="-285750" algn="l" rtl="0">
              <a:buFont typeface="Arial" panose="020B0604020202020204" pitchFamily="34" charset="0"/>
              <a:buChar char="•"/>
            </a:pPr>
            <a:endParaRPr lang="en-US" dirty="0">
              <a:latin typeface="Corbel" panose="020B0503020204020204" pitchFamily="34" charset="0"/>
            </a:endParaRPr>
          </a:p>
        </p:txBody>
      </p:sp>
    </p:spTree>
    <p:extLst>
      <p:ext uri="{BB962C8B-B14F-4D97-AF65-F5344CB8AC3E}">
        <p14:creationId xmlns:p14="http://schemas.microsoft.com/office/powerpoint/2010/main" val="25383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0E6FB5-F21F-4ECE-BC24-06A399A940C6}"/>
              </a:ext>
            </a:extLst>
          </p:cNvPr>
          <p:cNvSpPr>
            <a:spLocks noGrp="1"/>
          </p:cNvSpPr>
          <p:nvPr>
            <p:ph type="title"/>
          </p:nvPr>
        </p:nvSpPr>
        <p:spPr>
          <a:xfrm>
            <a:off x="838200" y="0"/>
            <a:ext cx="10515600" cy="1325563"/>
          </a:xfrm>
        </p:spPr>
        <p:txBody>
          <a:bodyPr>
            <a:noAutofit/>
          </a:bodyPr>
          <a:lstStyle/>
          <a:p>
            <a:pPr algn="ctr"/>
            <a:r>
              <a:rPr lang="en-US" b="1" u="sng" dirty="0">
                <a:solidFill>
                  <a:srgbClr val="00B0F0"/>
                </a:solidFill>
                <a:latin typeface="Corbel" panose="020B0503020204020204" pitchFamily="34" charset="0"/>
              </a:rPr>
              <a:t>Label propagation VS other clustering methods</a:t>
            </a:r>
            <a:endParaRPr lang="he-IL"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1CCBF2EA-C006-4DC9-A1C6-5A8BC26A7EAC}"/>
              </a:ext>
            </a:extLst>
          </p:cNvPr>
          <p:cNvSpPr>
            <a:spLocks noGrp="1"/>
          </p:cNvSpPr>
          <p:nvPr>
            <p:ph type="sldNum" sz="quarter" idx="12"/>
          </p:nvPr>
        </p:nvSpPr>
        <p:spPr/>
        <p:txBody>
          <a:bodyPr/>
          <a:lstStyle/>
          <a:p>
            <a:fld id="{285A8641-92CE-42F0-8269-688F160B1D81}" type="slidenum">
              <a:rPr lang="he-IL" smtClean="0"/>
              <a:t>42</a:t>
            </a:fld>
            <a:endParaRPr lang="he-IL"/>
          </a:p>
        </p:txBody>
      </p:sp>
      <p:sp>
        <p:nvSpPr>
          <p:cNvPr id="19" name="תיבת טקסט 18">
            <a:extLst>
              <a:ext uri="{FF2B5EF4-FFF2-40B4-BE49-F238E27FC236}">
                <a16:creationId xmlns:a16="http://schemas.microsoft.com/office/drawing/2014/main" id="{18FFAAC4-2459-4588-5AD1-DF93282B3010}"/>
              </a:ext>
            </a:extLst>
          </p:cNvPr>
          <p:cNvSpPr txBox="1"/>
          <p:nvPr/>
        </p:nvSpPr>
        <p:spPr>
          <a:xfrm>
            <a:off x="1146407" y="1631657"/>
            <a:ext cx="7388836" cy="3447098"/>
          </a:xfrm>
          <a:prstGeom prst="rect">
            <a:avLst/>
          </a:prstGeom>
          <a:noFill/>
        </p:spPr>
        <p:txBody>
          <a:bodyPr wrap="square" rtlCol="0">
            <a:spAutoFit/>
          </a:bodyPr>
          <a:lstStyle/>
          <a:p>
            <a:pPr algn="l" rtl="0"/>
            <a:r>
              <a:rPr lang="en-US" sz="2000" b="1" u="sng" dirty="0">
                <a:solidFill>
                  <a:srgbClr val="FF0000"/>
                </a:solidFill>
                <a:latin typeface="Corbel" panose="020B0503020204020204" pitchFamily="34" charset="0"/>
              </a:rPr>
              <a:t>Disadvantages of using Label propagation:</a:t>
            </a:r>
          </a:p>
          <a:p>
            <a:pPr marL="285750" indent="-285750" algn="l" rtl="0">
              <a:buFont typeface="Arial" panose="020B0604020202020204" pitchFamily="34" charset="0"/>
              <a:buChar char="•"/>
            </a:pPr>
            <a:endParaRPr lang="en-US" sz="2000" dirty="0">
              <a:latin typeface="Corbel" panose="020B0503020204020204" pitchFamily="34" charset="0"/>
            </a:endParaRPr>
          </a:p>
          <a:p>
            <a:pPr marL="285750" indent="-285750" algn="l" rtl="0">
              <a:buFont typeface="Arial" panose="020B0604020202020204" pitchFamily="34" charset="0"/>
              <a:buChar char="•"/>
            </a:pPr>
            <a:r>
              <a:rPr lang="en-US" sz="2000" b="1" dirty="0"/>
              <a:t>Sensitivity to Initial Labels</a:t>
            </a:r>
            <a:r>
              <a:rPr lang="en-US" sz="2000" dirty="0"/>
              <a:t>: Label Propagation's performance can be sensitive to the initial labeling of data points.</a:t>
            </a:r>
          </a:p>
          <a:p>
            <a:pPr marL="285750" indent="-285750" algn="l" rtl="0">
              <a:buFont typeface="Arial" panose="020B0604020202020204" pitchFamily="34" charset="0"/>
              <a:buChar char="•"/>
            </a:pPr>
            <a:r>
              <a:rPr lang="en-US" sz="2000" b="1" dirty="0"/>
              <a:t>Dependency on Similarity Measure</a:t>
            </a:r>
            <a:r>
              <a:rPr lang="en-US" sz="2000" dirty="0"/>
              <a:t>: It heavily relies on the choice of similarity measure or affinity matrix, which may not always be straightforward to determine.</a:t>
            </a:r>
          </a:p>
          <a:p>
            <a:pPr marL="285750" indent="-285750" algn="l" rtl="0">
              <a:buFont typeface="Arial" panose="020B0604020202020204" pitchFamily="34" charset="0"/>
              <a:buChar char="•"/>
            </a:pPr>
            <a:r>
              <a:rPr lang="en-US" sz="2000" b="1" dirty="0"/>
              <a:t>Potential Scalability Issues</a:t>
            </a:r>
            <a:r>
              <a:rPr lang="en-US" sz="2000" dirty="0"/>
              <a:t>: Constructing the similarity matrix can be computationally expensive, especially for large datasets, as it requires calculating pairwise similarities between all data points</a:t>
            </a:r>
          </a:p>
          <a:p>
            <a:pPr marL="285750" indent="-285750" algn="l" rtl="0">
              <a:buFont typeface="Arial" panose="020B0604020202020204" pitchFamily="34" charset="0"/>
              <a:buChar char="•"/>
            </a:pPr>
            <a:endParaRPr lang="en-US" dirty="0">
              <a:latin typeface="Corbel" panose="020B0503020204020204" pitchFamily="34" charset="0"/>
            </a:endParaRPr>
          </a:p>
        </p:txBody>
      </p:sp>
    </p:spTree>
    <p:extLst>
      <p:ext uri="{BB962C8B-B14F-4D97-AF65-F5344CB8AC3E}">
        <p14:creationId xmlns:p14="http://schemas.microsoft.com/office/powerpoint/2010/main" val="216236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0E6FB5-F21F-4ECE-BC24-06A399A940C6}"/>
              </a:ext>
            </a:extLst>
          </p:cNvPr>
          <p:cNvSpPr>
            <a:spLocks noGrp="1"/>
          </p:cNvSpPr>
          <p:nvPr>
            <p:ph type="title"/>
          </p:nvPr>
        </p:nvSpPr>
        <p:spPr>
          <a:xfrm>
            <a:off x="838200" y="0"/>
            <a:ext cx="10515600" cy="1325563"/>
          </a:xfrm>
        </p:spPr>
        <p:txBody>
          <a:bodyPr>
            <a:noAutofit/>
          </a:bodyPr>
          <a:lstStyle/>
          <a:p>
            <a:pPr algn="ctr"/>
            <a:r>
              <a:rPr lang="en-US" b="1" u="sng" dirty="0">
                <a:solidFill>
                  <a:srgbClr val="00B0F0"/>
                </a:solidFill>
                <a:latin typeface="Corbel" panose="020B0503020204020204" pitchFamily="34" charset="0"/>
              </a:rPr>
              <a:t>Label propagation VS Spectral clustering</a:t>
            </a:r>
            <a:endParaRPr lang="he-IL"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1CCBF2EA-C006-4DC9-A1C6-5A8BC26A7EAC}"/>
              </a:ext>
            </a:extLst>
          </p:cNvPr>
          <p:cNvSpPr>
            <a:spLocks noGrp="1"/>
          </p:cNvSpPr>
          <p:nvPr>
            <p:ph type="sldNum" sz="quarter" idx="12"/>
          </p:nvPr>
        </p:nvSpPr>
        <p:spPr/>
        <p:txBody>
          <a:bodyPr/>
          <a:lstStyle/>
          <a:p>
            <a:fld id="{285A8641-92CE-42F0-8269-688F160B1D81}" type="slidenum">
              <a:rPr lang="he-IL" smtClean="0"/>
              <a:t>43</a:t>
            </a:fld>
            <a:endParaRPr lang="he-IL"/>
          </a:p>
        </p:txBody>
      </p:sp>
      <p:sp>
        <p:nvSpPr>
          <p:cNvPr id="19" name="תיבת טקסט 18">
            <a:extLst>
              <a:ext uri="{FF2B5EF4-FFF2-40B4-BE49-F238E27FC236}">
                <a16:creationId xmlns:a16="http://schemas.microsoft.com/office/drawing/2014/main" id="{18FFAAC4-2459-4588-5AD1-DF93282B3010}"/>
              </a:ext>
            </a:extLst>
          </p:cNvPr>
          <p:cNvSpPr txBox="1"/>
          <p:nvPr/>
        </p:nvSpPr>
        <p:spPr>
          <a:xfrm>
            <a:off x="838199" y="1546788"/>
            <a:ext cx="9360159" cy="2554545"/>
          </a:xfrm>
          <a:prstGeom prst="rect">
            <a:avLst/>
          </a:prstGeom>
          <a:noFill/>
        </p:spPr>
        <p:txBody>
          <a:bodyPr wrap="square" rtlCol="0">
            <a:spAutoFit/>
          </a:bodyPr>
          <a:lstStyle/>
          <a:p>
            <a:pPr algn="l" rtl="0"/>
            <a:r>
              <a:rPr lang="en-US" sz="2000" b="1" u="sng" dirty="0">
                <a:latin typeface="Corbel" panose="020B0503020204020204" pitchFamily="34" charset="0"/>
              </a:rPr>
              <a:t>Let’s look about the differences between Label propagation to Spectral clustering:</a:t>
            </a:r>
          </a:p>
          <a:p>
            <a:pPr algn="l" rtl="0"/>
            <a:endParaRPr lang="en-US" sz="2000" b="1" u="sng" dirty="0">
              <a:latin typeface="Corbel" panose="020B0503020204020204" pitchFamily="34" charset="0"/>
            </a:endParaRPr>
          </a:p>
          <a:p>
            <a:pPr algn="l" rtl="0"/>
            <a:r>
              <a:rPr lang="en-US" sz="2000" b="1" u="sng" dirty="0"/>
              <a:t>Spectral Clustering: </a:t>
            </a:r>
          </a:p>
          <a:p>
            <a:pPr marL="285750" indent="-285750" algn="l" rtl="0">
              <a:buFont typeface="Arial" panose="020B0604020202020204" pitchFamily="34" charset="0"/>
              <a:buChar char="•"/>
            </a:pPr>
            <a:r>
              <a:rPr lang="en-US" sz="2000" dirty="0"/>
              <a:t>Focuses on overall structure of data. </a:t>
            </a:r>
          </a:p>
          <a:p>
            <a:pPr marL="285750" indent="-285750" algn="l" rtl="0">
              <a:buFont typeface="Arial" panose="020B0604020202020204" pitchFamily="34" charset="0"/>
              <a:buChar char="•"/>
            </a:pPr>
            <a:r>
              <a:rPr lang="en-US" sz="2000" dirty="0"/>
              <a:t>Uses math to group based on connections. </a:t>
            </a:r>
          </a:p>
          <a:p>
            <a:pPr marL="285750" indent="-285750" algn="l" rtl="0">
              <a:buFont typeface="Arial" panose="020B0604020202020204" pitchFamily="34" charset="0"/>
              <a:buChar char="•"/>
            </a:pPr>
            <a:r>
              <a:rPr lang="en-US" sz="2000" dirty="0"/>
              <a:t>Good for complex-shaped clusters. </a:t>
            </a:r>
          </a:p>
          <a:p>
            <a:pPr marL="285750" indent="-285750" algn="l" rtl="0">
              <a:buFont typeface="Arial" panose="020B0604020202020204" pitchFamily="34" charset="0"/>
              <a:buChar char="•"/>
            </a:pPr>
            <a:r>
              <a:rPr lang="en-US" sz="2000" dirty="0"/>
              <a:t>Needs the number of clusters in advance. </a:t>
            </a:r>
          </a:p>
          <a:p>
            <a:pPr marL="285750" indent="-285750" algn="l" rtl="0">
              <a:buFont typeface="Arial" panose="020B0604020202020204" pitchFamily="34" charset="0"/>
              <a:buChar char="•"/>
            </a:pPr>
            <a:r>
              <a:rPr lang="en-US" sz="2000" dirty="0"/>
              <a:t>Sensitive to noise.</a:t>
            </a:r>
            <a:endParaRPr lang="en-US" sz="2000" b="1" u="sng" dirty="0">
              <a:latin typeface="Corbel" panose="020B0503020204020204" pitchFamily="34" charset="0"/>
            </a:endParaRPr>
          </a:p>
        </p:txBody>
      </p:sp>
    </p:spTree>
    <p:extLst>
      <p:ext uri="{BB962C8B-B14F-4D97-AF65-F5344CB8AC3E}">
        <p14:creationId xmlns:p14="http://schemas.microsoft.com/office/powerpoint/2010/main" val="138724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0E6FB5-F21F-4ECE-BC24-06A399A940C6}"/>
              </a:ext>
            </a:extLst>
          </p:cNvPr>
          <p:cNvSpPr>
            <a:spLocks noGrp="1"/>
          </p:cNvSpPr>
          <p:nvPr>
            <p:ph type="title"/>
          </p:nvPr>
        </p:nvSpPr>
        <p:spPr>
          <a:xfrm>
            <a:off x="838200" y="0"/>
            <a:ext cx="10515600" cy="1325563"/>
          </a:xfrm>
        </p:spPr>
        <p:txBody>
          <a:bodyPr>
            <a:noAutofit/>
          </a:bodyPr>
          <a:lstStyle/>
          <a:p>
            <a:pPr algn="ctr"/>
            <a:r>
              <a:rPr lang="en-US" b="1" u="sng" dirty="0">
                <a:solidFill>
                  <a:srgbClr val="00B0F0"/>
                </a:solidFill>
                <a:latin typeface="Corbel" panose="020B0503020204020204" pitchFamily="34" charset="0"/>
              </a:rPr>
              <a:t>Label propagation VS Spectral clustering</a:t>
            </a:r>
            <a:endParaRPr lang="he-IL"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1CCBF2EA-C006-4DC9-A1C6-5A8BC26A7EAC}"/>
              </a:ext>
            </a:extLst>
          </p:cNvPr>
          <p:cNvSpPr>
            <a:spLocks noGrp="1"/>
          </p:cNvSpPr>
          <p:nvPr>
            <p:ph type="sldNum" sz="quarter" idx="12"/>
          </p:nvPr>
        </p:nvSpPr>
        <p:spPr/>
        <p:txBody>
          <a:bodyPr/>
          <a:lstStyle/>
          <a:p>
            <a:fld id="{285A8641-92CE-42F0-8269-688F160B1D81}" type="slidenum">
              <a:rPr lang="he-IL" smtClean="0"/>
              <a:t>44</a:t>
            </a:fld>
            <a:endParaRPr lang="he-IL"/>
          </a:p>
        </p:txBody>
      </p:sp>
      <p:sp>
        <p:nvSpPr>
          <p:cNvPr id="19" name="תיבת טקסט 18">
            <a:extLst>
              <a:ext uri="{FF2B5EF4-FFF2-40B4-BE49-F238E27FC236}">
                <a16:creationId xmlns:a16="http://schemas.microsoft.com/office/drawing/2014/main" id="{18FFAAC4-2459-4588-5AD1-DF93282B3010}"/>
              </a:ext>
            </a:extLst>
          </p:cNvPr>
          <p:cNvSpPr txBox="1"/>
          <p:nvPr/>
        </p:nvSpPr>
        <p:spPr>
          <a:xfrm>
            <a:off x="838199" y="1546788"/>
            <a:ext cx="9360159" cy="2369880"/>
          </a:xfrm>
          <a:prstGeom prst="rect">
            <a:avLst/>
          </a:prstGeom>
          <a:noFill/>
        </p:spPr>
        <p:txBody>
          <a:bodyPr wrap="square" rtlCol="0">
            <a:spAutoFit/>
          </a:bodyPr>
          <a:lstStyle/>
          <a:p>
            <a:pPr algn="l" rtl="0"/>
            <a:r>
              <a:rPr lang="en-US" sz="2400" b="1" u="sng" dirty="0">
                <a:latin typeface="Corbel" panose="020B0503020204020204" pitchFamily="34" charset="0"/>
              </a:rPr>
              <a:t>Whereas Label propagation:</a:t>
            </a:r>
          </a:p>
          <a:p>
            <a:pPr algn="l" rtl="0"/>
            <a:endParaRPr lang="en-US" sz="2400" b="1" u="sng" dirty="0">
              <a:latin typeface="Corbel" panose="020B0503020204020204" pitchFamily="34" charset="0"/>
            </a:endParaRPr>
          </a:p>
          <a:p>
            <a:pPr marL="342900" indent="-342900" algn="l" rtl="0">
              <a:buFont typeface="Arial" panose="020B0604020202020204" pitchFamily="34" charset="0"/>
              <a:buChar char="•"/>
            </a:pPr>
            <a:r>
              <a:rPr lang="en-US" sz="2000" dirty="0"/>
              <a:t>Spreads labels through neighbor connections. </a:t>
            </a:r>
          </a:p>
          <a:p>
            <a:pPr marL="342900" indent="-342900" algn="l" rtl="0">
              <a:buFont typeface="Arial" panose="020B0604020202020204" pitchFamily="34" charset="0"/>
              <a:buChar char="•"/>
            </a:pPr>
            <a:r>
              <a:rPr lang="en-US" sz="2000" dirty="0"/>
              <a:t>Simple and efficient. </a:t>
            </a:r>
          </a:p>
          <a:p>
            <a:pPr marL="342900" indent="-342900" algn="l" rtl="0">
              <a:buFont typeface="Arial" panose="020B0604020202020204" pitchFamily="34" charset="0"/>
              <a:buChar char="•"/>
            </a:pPr>
            <a:r>
              <a:rPr lang="en-US" sz="2000" dirty="0"/>
              <a:t>Can handle large datasets. </a:t>
            </a:r>
          </a:p>
          <a:p>
            <a:pPr marL="342900" indent="-342900" algn="l" rtl="0">
              <a:buFont typeface="Arial" panose="020B0604020202020204" pitchFamily="34" charset="0"/>
              <a:buChar char="•"/>
            </a:pPr>
            <a:r>
              <a:rPr lang="en-US" sz="2000" dirty="0"/>
              <a:t>Can adapt to unknown cluster count. </a:t>
            </a:r>
          </a:p>
          <a:p>
            <a:pPr marL="342900" indent="-342900" algn="l" rtl="0">
              <a:buFont typeface="Arial" panose="020B0604020202020204" pitchFamily="34" charset="0"/>
              <a:buChar char="•"/>
            </a:pPr>
            <a:r>
              <a:rPr lang="en-US" sz="2000" dirty="0"/>
              <a:t>May struggle with complex shapes.</a:t>
            </a:r>
            <a:endParaRPr lang="en-US" sz="2400" b="1" u="sng" dirty="0">
              <a:latin typeface="Corbel" panose="020B0503020204020204" pitchFamily="34" charset="0"/>
            </a:endParaRPr>
          </a:p>
        </p:txBody>
      </p:sp>
      <p:pic>
        <p:nvPicPr>
          <p:cNvPr id="4" name="תמונה 3">
            <a:extLst>
              <a:ext uri="{FF2B5EF4-FFF2-40B4-BE49-F238E27FC236}">
                <a16:creationId xmlns:a16="http://schemas.microsoft.com/office/drawing/2014/main" id="{8589650C-8C0C-CAF6-5B57-9C37660712F4}"/>
              </a:ext>
            </a:extLst>
          </p:cNvPr>
          <p:cNvPicPr>
            <a:picLocks noChangeAspect="1"/>
          </p:cNvPicPr>
          <p:nvPr/>
        </p:nvPicPr>
        <p:blipFill>
          <a:blip r:embed="rId2"/>
          <a:stretch>
            <a:fillRect/>
          </a:stretch>
        </p:blipFill>
        <p:spPr>
          <a:xfrm>
            <a:off x="6585626" y="1721796"/>
            <a:ext cx="5394182" cy="4459706"/>
          </a:xfrm>
          <a:prstGeom prst="rect">
            <a:avLst/>
          </a:prstGeom>
        </p:spPr>
      </p:pic>
    </p:spTree>
    <p:extLst>
      <p:ext uri="{BB962C8B-B14F-4D97-AF65-F5344CB8AC3E}">
        <p14:creationId xmlns:p14="http://schemas.microsoft.com/office/powerpoint/2010/main" val="68565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0E6FB5-F21F-4ECE-BC24-06A399A940C6}"/>
              </a:ext>
            </a:extLst>
          </p:cNvPr>
          <p:cNvSpPr>
            <a:spLocks noGrp="1"/>
          </p:cNvSpPr>
          <p:nvPr>
            <p:ph type="title"/>
          </p:nvPr>
        </p:nvSpPr>
        <p:spPr>
          <a:xfrm>
            <a:off x="838200" y="0"/>
            <a:ext cx="10515600" cy="1325563"/>
          </a:xfrm>
        </p:spPr>
        <p:txBody>
          <a:bodyPr>
            <a:noAutofit/>
          </a:bodyPr>
          <a:lstStyle/>
          <a:p>
            <a:pPr algn="ctr"/>
            <a:r>
              <a:rPr lang="en-US" b="1" u="sng" dirty="0">
                <a:solidFill>
                  <a:srgbClr val="00B0F0"/>
                </a:solidFill>
                <a:latin typeface="Corbel" panose="020B0503020204020204" pitchFamily="34" charset="0"/>
              </a:rPr>
              <a:t>Label propagation VS KNN method</a:t>
            </a:r>
            <a:endParaRPr lang="he-IL"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1CCBF2EA-C006-4DC9-A1C6-5A8BC26A7EAC}"/>
              </a:ext>
            </a:extLst>
          </p:cNvPr>
          <p:cNvSpPr>
            <a:spLocks noGrp="1"/>
          </p:cNvSpPr>
          <p:nvPr>
            <p:ph type="sldNum" sz="quarter" idx="12"/>
          </p:nvPr>
        </p:nvSpPr>
        <p:spPr/>
        <p:txBody>
          <a:bodyPr/>
          <a:lstStyle/>
          <a:p>
            <a:fld id="{285A8641-92CE-42F0-8269-688F160B1D81}" type="slidenum">
              <a:rPr lang="he-IL" smtClean="0"/>
              <a:t>45</a:t>
            </a:fld>
            <a:endParaRPr lang="he-IL"/>
          </a:p>
        </p:txBody>
      </p:sp>
      <p:sp>
        <p:nvSpPr>
          <p:cNvPr id="19" name="תיבת טקסט 18">
            <a:extLst>
              <a:ext uri="{FF2B5EF4-FFF2-40B4-BE49-F238E27FC236}">
                <a16:creationId xmlns:a16="http://schemas.microsoft.com/office/drawing/2014/main" id="{18FFAAC4-2459-4588-5AD1-DF93282B3010}"/>
              </a:ext>
            </a:extLst>
          </p:cNvPr>
          <p:cNvSpPr txBox="1"/>
          <p:nvPr/>
        </p:nvSpPr>
        <p:spPr>
          <a:xfrm>
            <a:off x="838200" y="1546788"/>
            <a:ext cx="7388836" cy="646331"/>
          </a:xfrm>
          <a:prstGeom prst="rect">
            <a:avLst/>
          </a:prstGeom>
          <a:noFill/>
        </p:spPr>
        <p:txBody>
          <a:bodyPr wrap="square" rtlCol="0">
            <a:spAutoFit/>
          </a:bodyPr>
          <a:lstStyle/>
          <a:p>
            <a:pPr algn="l" rtl="0"/>
            <a:r>
              <a:rPr lang="en-US" b="1" u="sng" dirty="0">
                <a:latin typeface="Corbel" panose="020B0503020204020204" pitchFamily="34" charset="0"/>
              </a:rPr>
              <a:t>Let’s look about the differences between Label propagation to KNN:</a:t>
            </a:r>
          </a:p>
          <a:p>
            <a:pPr algn="l" rtl="0"/>
            <a:r>
              <a:rPr lang="en-US" dirty="0">
                <a:latin typeface="Corbel" panose="020B0503020204020204" pitchFamily="34" charset="0"/>
              </a:rPr>
              <a:t>Source: </a:t>
            </a:r>
            <a:r>
              <a:rPr lang="en-US" dirty="0">
                <a:latin typeface="Corbel" panose="020B0503020204020204" pitchFamily="34" charset="0"/>
                <a:hlinkClick r:id="rId2"/>
              </a:rPr>
              <a:t>https://mlg.eng.cam.ac.uk/zoubin/papers/CMU-CALD-02-107.pdf</a:t>
            </a:r>
            <a:r>
              <a:rPr lang="en-US" dirty="0">
                <a:latin typeface="Corbel" panose="020B0503020204020204" pitchFamily="34" charset="0"/>
              </a:rPr>
              <a:t> </a:t>
            </a:r>
          </a:p>
        </p:txBody>
      </p:sp>
      <p:sp>
        <p:nvSpPr>
          <p:cNvPr id="3" name="בועת דיבור: אליפסה 2">
            <a:extLst>
              <a:ext uri="{FF2B5EF4-FFF2-40B4-BE49-F238E27FC236}">
                <a16:creationId xmlns:a16="http://schemas.microsoft.com/office/drawing/2014/main" id="{8063CA77-1A6E-5DC8-90BB-7B40419BAC78}"/>
              </a:ext>
            </a:extLst>
          </p:cNvPr>
          <p:cNvSpPr/>
          <p:nvPr/>
        </p:nvSpPr>
        <p:spPr>
          <a:xfrm>
            <a:off x="8227036" y="1325563"/>
            <a:ext cx="1786070" cy="683663"/>
          </a:xfrm>
          <a:prstGeom prst="wedgeEllipseCallout">
            <a:avLst>
              <a:gd name="adj1" fmla="val -87644"/>
              <a:gd name="adj2" fmla="val -12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 nearest neighbors</a:t>
            </a:r>
            <a:endParaRPr lang="en-IL" dirty="0"/>
          </a:p>
        </p:txBody>
      </p:sp>
      <p:pic>
        <p:nvPicPr>
          <p:cNvPr id="6" name="תמונה 5">
            <a:extLst>
              <a:ext uri="{FF2B5EF4-FFF2-40B4-BE49-F238E27FC236}">
                <a16:creationId xmlns:a16="http://schemas.microsoft.com/office/drawing/2014/main" id="{70E608FB-0B5F-5DA4-DF01-399766ECD056}"/>
              </a:ext>
            </a:extLst>
          </p:cNvPr>
          <p:cNvPicPr>
            <a:picLocks noChangeAspect="1"/>
          </p:cNvPicPr>
          <p:nvPr/>
        </p:nvPicPr>
        <p:blipFill>
          <a:blip r:embed="rId3"/>
          <a:stretch>
            <a:fillRect/>
          </a:stretch>
        </p:blipFill>
        <p:spPr>
          <a:xfrm>
            <a:off x="719719" y="2294510"/>
            <a:ext cx="10887341" cy="3944474"/>
          </a:xfrm>
          <a:prstGeom prst="rect">
            <a:avLst/>
          </a:prstGeom>
        </p:spPr>
      </p:pic>
      <p:sp>
        <p:nvSpPr>
          <p:cNvPr id="7" name="אליפסה 6">
            <a:extLst>
              <a:ext uri="{FF2B5EF4-FFF2-40B4-BE49-F238E27FC236}">
                <a16:creationId xmlns:a16="http://schemas.microsoft.com/office/drawing/2014/main" id="{0FA00B4D-0130-82BF-F861-7F95999B35FB}"/>
              </a:ext>
            </a:extLst>
          </p:cNvPr>
          <p:cNvSpPr/>
          <p:nvPr/>
        </p:nvSpPr>
        <p:spPr>
          <a:xfrm>
            <a:off x="3197966" y="3166282"/>
            <a:ext cx="145935" cy="130898"/>
          </a:xfrm>
          <a:prstGeom prst="ellipse">
            <a:avLst/>
          </a:prstGeom>
          <a:no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8" name="אליפסה 7">
            <a:extLst>
              <a:ext uri="{FF2B5EF4-FFF2-40B4-BE49-F238E27FC236}">
                <a16:creationId xmlns:a16="http://schemas.microsoft.com/office/drawing/2014/main" id="{8FAA880D-2D40-5553-4DF4-839CFE162A1C}"/>
              </a:ext>
            </a:extLst>
          </p:cNvPr>
          <p:cNvSpPr/>
          <p:nvPr/>
        </p:nvSpPr>
        <p:spPr>
          <a:xfrm>
            <a:off x="912219" y="4399944"/>
            <a:ext cx="128996" cy="138684"/>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9" name="אליפסה 8">
            <a:extLst>
              <a:ext uri="{FF2B5EF4-FFF2-40B4-BE49-F238E27FC236}">
                <a16:creationId xmlns:a16="http://schemas.microsoft.com/office/drawing/2014/main" id="{7F7E29F7-FF6B-2828-FF07-57346C504E13}"/>
              </a:ext>
            </a:extLst>
          </p:cNvPr>
          <p:cNvSpPr/>
          <p:nvPr/>
        </p:nvSpPr>
        <p:spPr>
          <a:xfrm>
            <a:off x="3777530" y="5421134"/>
            <a:ext cx="162081" cy="15927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Tree>
    <p:extLst>
      <p:ext uri="{BB962C8B-B14F-4D97-AF65-F5344CB8AC3E}">
        <p14:creationId xmlns:p14="http://schemas.microsoft.com/office/powerpoint/2010/main" val="409672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0E6FB5-F21F-4ECE-BC24-06A399A940C6}"/>
              </a:ext>
            </a:extLst>
          </p:cNvPr>
          <p:cNvSpPr>
            <a:spLocks noGrp="1"/>
          </p:cNvSpPr>
          <p:nvPr>
            <p:ph type="title"/>
          </p:nvPr>
        </p:nvSpPr>
        <p:spPr>
          <a:xfrm>
            <a:off x="838200" y="0"/>
            <a:ext cx="10515600" cy="1325563"/>
          </a:xfrm>
        </p:spPr>
        <p:txBody>
          <a:bodyPr>
            <a:noAutofit/>
          </a:bodyPr>
          <a:lstStyle/>
          <a:p>
            <a:pPr algn="ctr"/>
            <a:r>
              <a:rPr lang="en-US" b="1" u="sng" dirty="0">
                <a:solidFill>
                  <a:srgbClr val="00B0F0"/>
                </a:solidFill>
                <a:latin typeface="Corbel" panose="020B0503020204020204" pitchFamily="34" charset="0"/>
              </a:rPr>
              <a:t>Label propagation VS KNN method</a:t>
            </a:r>
            <a:endParaRPr lang="he-IL" b="1" u="sng" dirty="0">
              <a:solidFill>
                <a:srgbClr val="00B0F0"/>
              </a:solidFill>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1CCBF2EA-C006-4DC9-A1C6-5A8BC26A7EAC}"/>
              </a:ext>
            </a:extLst>
          </p:cNvPr>
          <p:cNvSpPr>
            <a:spLocks noGrp="1"/>
          </p:cNvSpPr>
          <p:nvPr>
            <p:ph type="sldNum" sz="quarter" idx="12"/>
          </p:nvPr>
        </p:nvSpPr>
        <p:spPr/>
        <p:txBody>
          <a:bodyPr/>
          <a:lstStyle/>
          <a:p>
            <a:fld id="{285A8641-92CE-42F0-8269-688F160B1D81}" type="slidenum">
              <a:rPr lang="he-IL" smtClean="0"/>
              <a:t>46</a:t>
            </a:fld>
            <a:endParaRPr lang="he-IL"/>
          </a:p>
        </p:txBody>
      </p:sp>
      <p:sp>
        <p:nvSpPr>
          <p:cNvPr id="19" name="תיבת טקסט 18">
            <a:extLst>
              <a:ext uri="{FF2B5EF4-FFF2-40B4-BE49-F238E27FC236}">
                <a16:creationId xmlns:a16="http://schemas.microsoft.com/office/drawing/2014/main" id="{18FFAAC4-2459-4588-5AD1-DF93282B3010}"/>
              </a:ext>
            </a:extLst>
          </p:cNvPr>
          <p:cNvSpPr txBox="1"/>
          <p:nvPr/>
        </p:nvSpPr>
        <p:spPr>
          <a:xfrm>
            <a:off x="838200" y="1546041"/>
            <a:ext cx="7388836" cy="369332"/>
          </a:xfrm>
          <a:prstGeom prst="rect">
            <a:avLst/>
          </a:prstGeom>
          <a:noFill/>
        </p:spPr>
        <p:txBody>
          <a:bodyPr wrap="square" rtlCol="0">
            <a:spAutoFit/>
          </a:bodyPr>
          <a:lstStyle/>
          <a:p>
            <a:pPr algn="l" rtl="0"/>
            <a:r>
              <a:rPr lang="en-US" b="1" u="sng" dirty="0">
                <a:latin typeface="Corbel" panose="020B0503020204020204" pitchFamily="34" charset="0"/>
              </a:rPr>
              <a:t>Let’s look about the differences in 3D:</a:t>
            </a:r>
          </a:p>
        </p:txBody>
      </p:sp>
      <p:pic>
        <p:nvPicPr>
          <p:cNvPr id="1028" name="Picture 4">
            <a:extLst>
              <a:ext uri="{FF2B5EF4-FFF2-40B4-BE49-F238E27FC236}">
                <a16:creationId xmlns:a16="http://schemas.microsoft.com/office/drawing/2014/main" id="{10CA33D3-E71E-A5C3-2C8F-B644C61CE1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49" y="2245942"/>
            <a:ext cx="11249025" cy="4021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98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C19DD06-543E-4A9D-99E5-BFAB4F03EC16}"/>
              </a:ext>
            </a:extLst>
          </p:cNvPr>
          <p:cNvSpPr>
            <a:spLocks noGrp="1"/>
          </p:cNvSpPr>
          <p:nvPr>
            <p:ph type="title"/>
          </p:nvPr>
        </p:nvSpPr>
        <p:spPr>
          <a:xfrm>
            <a:off x="941439" y="0"/>
            <a:ext cx="10515600" cy="1325563"/>
          </a:xfrm>
        </p:spPr>
        <p:txBody>
          <a:bodyPr>
            <a:normAutofit/>
          </a:bodyPr>
          <a:lstStyle/>
          <a:p>
            <a:pPr algn="ctr"/>
            <a:r>
              <a:rPr lang="en-US" sz="5400" b="1" u="sng" dirty="0">
                <a:solidFill>
                  <a:srgbClr val="00B0F0"/>
                </a:solidFill>
                <a:latin typeface="Corbel" panose="020B0503020204020204" pitchFamily="34" charset="0"/>
              </a:rPr>
              <a:t>Summary</a:t>
            </a:r>
            <a:endParaRPr lang="he-IL" sz="5400" b="1" u="sng" dirty="0">
              <a:solidFill>
                <a:srgbClr val="00B0F0"/>
              </a:solidFill>
              <a:latin typeface="Corbel" panose="020B0503020204020204" pitchFamily="34" charset="0"/>
            </a:endParaRPr>
          </a:p>
        </p:txBody>
      </p:sp>
      <p:sp>
        <p:nvSpPr>
          <p:cNvPr id="3" name="מציין מיקום תוכן 2">
            <a:extLst>
              <a:ext uri="{FF2B5EF4-FFF2-40B4-BE49-F238E27FC236}">
                <a16:creationId xmlns:a16="http://schemas.microsoft.com/office/drawing/2014/main" id="{687DBA04-1CCF-4100-86D8-87E70FF18637}"/>
              </a:ext>
            </a:extLst>
          </p:cNvPr>
          <p:cNvSpPr>
            <a:spLocks noGrp="1"/>
          </p:cNvSpPr>
          <p:nvPr>
            <p:ph idx="1"/>
          </p:nvPr>
        </p:nvSpPr>
        <p:spPr>
          <a:xfrm>
            <a:off x="838200" y="1733047"/>
            <a:ext cx="10515600" cy="3391905"/>
          </a:xfrm>
        </p:spPr>
        <p:txBody>
          <a:bodyPr>
            <a:normAutofit/>
          </a:bodyPr>
          <a:lstStyle/>
          <a:p>
            <a:pPr lvl="1" algn="l" rtl="0"/>
            <a:r>
              <a:rPr lang="en-US" sz="2200" dirty="0"/>
              <a:t>The random walk method is a semi-supervised learning algorithm for label propagation in graphs or networks.</a:t>
            </a:r>
          </a:p>
          <a:p>
            <a:pPr lvl="1" algn="l" rtl="0"/>
            <a:r>
              <a:rPr lang="en-US" sz="2200" dirty="0"/>
              <a:t>The algorithm creates a probability matrix based on the graph's connections and iteratively multiplies it by itself until convergence.</a:t>
            </a:r>
          </a:p>
          <a:p>
            <a:pPr lvl="1" algn="l" rtl="0"/>
            <a:r>
              <a:rPr lang="en-US" sz="2200" dirty="0"/>
              <a:t>After convergence, the final label probabilities are multiplied by the adjacency matrix to propagate labels to neighboring nodes.</a:t>
            </a:r>
          </a:p>
          <a:p>
            <a:pPr lvl="1" algn="l" rtl="0"/>
            <a:r>
              <a:rPr lang="en-US" sz="2200" dirty="0"/>
              <a:t>Random walk label propagation is efficient when labeled data is limited and data points within a cluster share the same label.</a:t>
            </a:r>
          </a:p>
          <a:p>
            <a:pPr lvl="1" algn="l" rtl="0"/>
            <a:r>
              <a:rPr lang="en-US" sz="2200" dirty="0"/>
              <a:t>It may not perform optimally with noisy, high-dimensional, or imbalanced data.</a:t>
            </a:r>
          </a:p>
          <a:p>
            <a:pPr marL="201168" lvl="1" indent="0" algn="l" rtl="0">
              <a:buNone/>
            </a:pPr>
            <a:endParaRPr lang="he-IL" sz="2200" dirty="0"/>
          </a:p>
        </p:txBody>
      </p:sp>
      <p:sp>
        <p:nvSpPr>
          <p:cNvPr id="5" name="מציין מיקום של מספר שקופית 4">
            <a:extLst>
              <a:ext uri="{FF2B5EF4-FFF2-40B4-BE49-F238E27FC236}">
                <a16:creationId xmlns:a16="http://schemas.microsoft.com/office/drawing/2014/main" id="{B31DAE9C-F4F7-4BD3-A0C2-E692FD3ED26C}"/>
              </a:ext>
            </a:extLst>
          </p:cNvPr>
          <p:cNvSpPr>
            <a:spLocks noGrp="1"/>
          </p:cNvSpPr>
          <p:nvPr>
            <p:ph type="sldNum" sz="quarter" idx="12"/>
          </p:nvPr>
        </p:nvSpPr>
        <p:spPr/>
        <p:txBody>
          <a:bodyPr/>
          <a:lstStyle/>
          <a:p>
            <a:fld id="{285A8641-92CE-42F0-8269-688F160B1D81}" type="slidenum">
              <a:rPr lang="he-IL" smtClean="0"/>
              <a:t>47</a:t>
            </a:fld>
            <a:endParaRPr lang="he-IL"/>
          </a:p>
        </p:txBody>
      </p:sp>
    </p:spTree>
    <p:extLst>
      <p:ext uri="{BB962C8B-B14F-4D97-AF65-F5344CB8AC3E}">
        <p14:creationId xmlns:p14="http://schemas.microsoft.com/office/powerpoint/2010/main" val="18978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מציין מיקום של מספר שקופית 2">
            <a:extLst>
              <a:ext uri="{FF2B5EF4-FFF2-40B4-BE49-F238E27FC236}">
                <a16:creationId xmlns:a16="http://schemas.microsoft.com/office/drawing/2014/main" id="{FE1C5EFC-753E-4D5C-93C5-B2C27A0E43C6}"/>
              </a:ext>
            </a:extLst>
          </p:cNvPr>
          <p:cNvSpPr>
            <a:spLocks noGrp="1"/>
          </p:cNvSpPr>
          <p:nvPr>
            <p:ph type="sldNum" sz="quarter" idx="12"/>
          </p:nvPr>
        </p:nvSpPr>
        <p:spPr/>
        <p:txBody>
          <a:bodyPr>
            <a:normAutofit/>
          </a:bodyPr>
          <a:lstStyle/>
          <a:p>
            <a:pPr>
              <a:spcAft>
                <a:spcPts val="600"/>
              </a:spcAft>
            </a:pPr>
            <a:fld id="{285A8641-92CE-42F0-8269-688F160B1D81}" type="slidenum">
              <a:rPr lang="he-IL" smtClean="0"/>
              <a:pPr>
                <a:spcAft>
                  <a:spcPts val="600"/>
                </a:spcAft>
              </a:pPr>
              <a:t>48</a:t>
            </a:fld>
            <a:endParaRPr lang="he-IL"/>
          </a:p>
        </p:txBody>
      </p:sp>
      <p:pic>
        <p:nvPicPr>
          <p:cNvPr id="9224" name="Picture 8" descr="70+ The End Videos Stock Photos, Pictures &amp; Royalty-Free Images - iStock">
            <a:extLst>
              <a:ext uri="{FF2B5EF4-FFF2-40B4-BE49-F238E27FC236}">
                <a16:creationId xmlns:a16="http://schemas.microsoft.com/office/drawing/2014/main" id="{599077F2-EECF-34ED-B063-283CB68562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822" y="251594"/>
            <a:ext cx="6970356" cy="610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906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7897977-B011-4178-9AC8-21011532A7CF}"/>
              </a:ext>
            </a:extLst>
          </p:cNvPr>
          <p:cNvSpPr>
            <a:spLocks noGrp="1"/>
          </p:cNvSpPr>
          <p:nvPr>
            <p:ph type="title"/>
          </p:nvPr>
        </p:nvSpPr>
        <p:spPr/>
        <p:txBody>
          <a:bodyPr>
            <a:noAutofit/>
          </a:bodyPr>
          <a:lstStyle/>
          <a:p>
            <a:pPr algn="ctr"/>
            <a:r>
              <a:rPr lang="en-US" sz="5400" b="1" u="sng" dirty="0">
                <a:solidFill>
                  <a:srgbClr val="00B0F0"/>
                </a:solidFill>
                <a:latin typeface="Corbel" panose="020B0503020204020204" pitchFamily="34" charset="0"/>
              </a:rPr>
              <a:t>Semi-Supervised Learning cont.</a:t>
            </a:r>
            <a:br>
              <a:rPr lang="en-US" sz="5400" b="1" u="sng" dirty="0">
                <a:solidFill>
                  <a:srgbClr val="00B0F0"/>
                </a:solidFill>
                <a:latin typeface="Corbel" panose="020B0503020204020204" pitchFamily="34" charset="0"/>
              </a:rPr>
            </a:br>
            <a:r>
              <a:rPr lang="en-US" sz="2800" b="1" u="sng" dirty="0">
                <a:solidFill>
                  <a:srgbClr val="FF66FF"/>
                </a:solidFill>
                <a:latin typeface="Corbel" panose="020B0503020204020204" pitchFamily="34" charset="0"/>
              </a:rPr>
              <a:t>why not supervised or unsupervised learning</a:t>
            </a:r>
            <a:endParaRPr lang="he-IL" sz="5400" b="1" u="sng" dirty="0">
              <a:solidFill>
                <a:srgbClr val="FF66FF"/>
              </a:solidFill>
              <a:latin typeface="Corbel" panose="020B0503020204020204" pitchFamily="34" charset="0"/>
            </a:endParaRPr>
          </a:p>
        </p:txBody>
      </p:sp>
      <p:sp>
        <p:nvSpPr>
          <p:cNvPr id="3" name="מציין מיקום תוכן 2">
            <a:extLst>
              <a:ext uri="{FF2B5EF4-FFF2-40B4-BE49-F238E27FC236}">
                <a16:creationId xmlns:a16="http://schemas.microsoft.com/office/drawing/2014/main" id="{471316EE-19A2-4416-809B-BDDBA4283196}"/>
              </a:ext>
            </a:extLst>
          </p:cNvPr>
          <p:cNvSpPr>
            <a:spLocks noGrp="1"/>
          </p:cNvSpPr>
          <p:nvPr>
            <p:ph idx="1"/>
          </p:nvPr>
        </p:nvSpPr>
        <p:spPr>
          <a:xfrm>
            <a:off x="302301" y="1976583"/>
            <a:ext cx="9048176" cy="2904833"/>
          </a:xfrm>
        </p:spPr>
        <p:txBody>
          <a:bodyPr>
            <a:normAutofit/>
          </a:bodyPr>
          <a:lstStyle/>
          <a:p>
            <a:pPr marL="0" indent="0" algn="l" rtl="0">
              <a:buNone/>
            </a:pPr>
            <a:r>
              <a:rPr lang="en-US" dirty="0">
                <a:solidFill>
                  <a:srgbClr val="009900"/>
                </a:solidFill>
              </a:rPr>
              <a:t>Supervised disadvantages:</a:t>
            </a:r>
          </a:p>
          <a:p>
            <a:pPr algn="l" rtl="0"/>
            <a:r>
              <a:rPr lang="en-US" b="0" i="0" dirty="0">
                <a:solidFill>
                  <a:srgbClr val="313338"/>
                </a:solidFill>
                <a:effectLst/>
                <a:latin typeface="gg sans"/>
              </a:rPr>
              <a:t>Supervised learning requires a large amount of labeled data for training.</a:t>
            </a:r>
          </a:p>
          <a:p>
            <a:pPr algn="l" rtl="0"/>
            <a:r>
              <a:rPr lang="en-US" b="0" i="0" dirty="0">
                <a:solidFill>
                  <a:srgbClr val="313338"/>
                </a:solidFill>
                <a:effectLst/>
                <a:latin typeface="gg sans"/>
              </a:rPr>
              <a:t>Acquiring labeled data can be expensive, time-consuming, or even infeasible in some cases.</a:t>
            </a:r>
          </a:p>
          <a:p>
            <a:pPr algn="l" rtl="0"/>
            <a:endParaRPr lang="en-US" sz="2800" dirty="0">
              <a:latin typeface="Corbel" panose="020B0503020204020204" pitchFamily="34" charset="0"/>
            </a:endParaRPr>
          </a:p>
          <a:p>
            <a:pPr algn="l" rtl="0"/>
            <a:endParaRPr lang="he-IL" sz="2800" dirty="0">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E6C9D89C-7AE1-4B8A-9FBF-39D7DF3AD8A5}"/>
              </a:ext>
            </a:extLst>
          </p:cNvPr>
          <p:cNvSpPr>
            <a:spLocks noGrp="1"/>
          </p:cNvSpPr>
          <p:nvPr>
            <p:ph type="sldNum" sz="quarter" idx="12"/>
          </p:nvPr>
        </p:nvSpPr>
        <p:spPr/>
        <p:txBody>
          <a:bodyPr/>
          <a:lstStyle/>
          <a:p>
            <a:fld id="{285A8641-92CE-42F0-8269-688F160B1D81}" type="slidenum">
              <a:rPr lang="he-IL" smtClean="0"/>
              <a:t>5</a:t>
            </a:fld>
            <a:endParaRPr lang="he-IL" dirty="0"/>
          </a:p>
        </p:txBody>
      </p:sp>
      <p:pic>
        <p:nvPicPr>
          <p:cNvPr id="5122" name="Picture 2">
            <a:extLst>
              <a:ext uri="{FF2B5EF4-FFF2-40B4-BE49-F238E27FC236}">
                <a16:creationId xmlns:a16="http://schemas.microsoft.com/office/drawing/2014/main" id="{88C6A42D-0AC0-A391-0E0B-1C55C27B68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4463" y="3802905"/>
            <a:ext cx="4179337" cy="2918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54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7897977-B011-4178-9AC8-21011532A7CF}"/>
              </a:ext>
            </a:extLst>
          </p:cNvPr>
          <p:cNvSpPr>
            <a:spLocks noGrp="1"/>
          </p:cNvSpPr>
          <p:nvPr>
            <p:ph type="title"/>
          </p:nvPr>
        </p:nvSpPr>
        <p:spPr/>
        <p:txBody>
          <a:bodyPr>
            <a:noAutofit/>
          </a:bodyPr>
          <a:lstStyle/>
          <a:p>
            <a:pPr algn="ctr"/>
            <a:r>
              <a:rPr lang="en-US" sz="5400" b="1" u="sng" dirty="0">
                <a:solidFill>
                  <a:srgbClr val="00B0F0"/>
                </a:solidFill>
                <a:latin typeface="Corbel" panose="020B0503020204020204" pitchFamily="34" charset="0"/>
              </a:rPr>
              <a:t>Semi-Supervised Learning cont.</a:t>
            </a:r>
            <a:br>
              <a:rPr lang="en-US" sz="5400" b="1" u="sng" dirty="0">
                <a:solidFill>
                  <a:srgbClr val="00B0F0"/>
                </a:solidFill>
                <a:latin typeface="Corbel" panose="020B0503020204020204" pitchFamily="34" charset="0"/>
              </a:rPr>
            </a:br>
            <a:r>
              <a:rPr lang="en-US" sz="2800" b="1" u="sng" dirty="0">
                <a:solidFill>
                  <a:srgbClr val="FF66FF"/>
                </a:solidFill>
                <a:latin typeface="Corbel" panose="020B0503020204020204" pitchFamily="34" charset="0"/>
              </a:rPr>
              <a:t>why not supervised or unsupervised learning</a:t>
            </a:r>
            <a:endParaRPr lang="he-IL" sz="5400" b="1" u="sng" dirty="0">
              <a:solidFill>
                <a:srgbClr val="FF66FF"/>
              </a:solidFill>
              <a:latin typeface="Corbel" panose="020B0503020204020204" pitchFamily="34" charset="0"/>
            </a:endParaRPr>
          </a:p>
        </p:txBody>
      </p:sp>
      <p:sp>
        <p:nvSpPr>
          <p:cNvPr id="3" name="מציין מיקום תוכן 2">
            <a:extLst>
              <a:ext uri="{FF2B5EF4-FFF2-40B4-BE49-F238E27FC236}">
                <a16:creationId xmlns:a16="http://schemas.microsoft.com/office/drawing/2014/main" id="{471316EE-19A2-4416-809B-BDDBA4283196}"/>
              </a:ext>
            </a:extLst>
          </p:cNvPr>
          <p:cNvSpPr>
            <a:spLocks noGrp="1"/>
          </p:cNvSpPr>
          <p:nvPr>
            <p:ph idx="1"/>
          </p:nvPr>
        </p:nvSpPr>
        <p:spPr>
          <a:xfrm>
            <a:off x="302301" y="1976583"/>
            <a:ext cx="9048176" cy="4265597"/>
          </a:xfrm>
        </p:spPr>
        <p:txBody>
          <a:bodyPr>
            <a:normAutofit/>
          </a:bodyPr>
          <a:lstStyle/>
          <a:p>
            <a:pPr marL="0" indent="0" algn="l" rtl="0">
              <a:buNone/>
            </a:pPr>
            <a:r>
              <a:rPr lang="en-US" dirty="0">
                <a:solidFill>
                  <a:srgbClr val="009900"/>
                </a:solidFill>
              </a:rPr>
              <a:t>Unsupervised disadvantages:</a:t>
            </a:r>
          </a:p>
          <a:p>
            <a:pPr algn="l" rtl="0"/>
            <a:r>
              <a:rPr lang="en-US" b="0" i="0" dirty="0">
                <a:solidFill>
                  <a:srgbClr val="313338"/>
                </a:solidFill>
                <a:effectLst/>
                <a:latin typeface="gg sans"/>
              </a:rPr>
              <a:t>Unsupervised learning algorithms aim to discover patterns, structures, or relationships in the data without explicit labels.</a:t>
            </a:r>
          </a:p>
          <a:p>
            <a:pPr algn="l" rtl="0"/>
            <a:r>
              <a:rPr lang="en-US" b="0" i="0" dirty="0">
                <a:solidFill>
                  <a:srgbClr val="313338"/>
                </a:solidFill>
                <a:effectLst/>
                <a:latin typeface="gg sans"/>
              </a:rPr>
              <a:t>it may not provide the desired level of specificity or accuracy required for certain tasks.</a:t>
            </a:r>
            <a:endParaRPr lang="en-US" sz="2800" dirty="0">
              <a:latin typeface="Corbel" panose="020B0503020204020204" pitchFamily="34" charset="0"/>
            </a:endParaRPr>
          </a:p>
          <a:p>
            <a:pPr algn="l" rtl="0"/>
            <a:endParaRPr lang="he-IL" sz="2800" dirty="0">
              <a:latin typeface="Corbel" panose="020B0503020204020204" pitchFamily="34" charset="0"/>
            </a:endParaRPr>
          </a:p>
        </p:txBody>
      </p:sp>
      <p:sp>
        <p:nvSpPr>
          <p:cNvPr id="5" name="מציין מיקום של מספר שקופית 4">
            <a:extLst>
              <a:ext uri="{FF2B5EF4-FFF2-40B4-BE49-F238E27FC236}">
                <a16:creationId xmlns:a16="http://schemas.microsoft.com/office/drawing/2014/main" id="{E6C9D89C-7AE1-4B8A-9FBF-39D7DF3AD8A5}"/>
              </a:ext>
            </a:extLst>
          </p:cNvPr>
          <p:cNvSpPr>
            <a:spLocks noGrp="1"/>
          </p:cNvSpPr>
          <p:nvPr>
            <p:ph type="sldNum" sz="quarter" idx="12"/>
          </p:nvPr>
        </p:nvSpPr>
        <p:spPr/>
        <p:txBody>
          <a:bodyPr/>
          <a:lstStyle/>
          <a:p>
            <a:fld id="{285A8641-92CE-42F0-8269-688F160B1D81}" type="slidenum">
              <a:rPr lang="he-IL" smtClean="0"/>
              <a:t>6</a:t>
            </a:fld>
            <a:endParaRPr lang="he-IL" dirty="0"/>
          </a:p>
        </p:txBody>
      </p:sp>
      <p:pic>
        <p:nvPicPr>
          <p:cNvPr id="6146" name="Picture 2" descr="Unsupervised Learning an Angle for Unlabelled Data World -  DataScienceCentral.com">
            <a:extLst>
              <a:ext uri="{FF2B5EF4-FFF2-40B4-BE49-F238E27FC236}">
                <a16:creationId xmlns:a16="http://schemas.microsoft.com/office/drawing/2014/main" id="{EADF3AD3-2E54-443B-01E9-90C003701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9225" y="4338535"/>
            <a:ext cx="4366222" cy="2154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96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146"/>
                                        </p:tgtEl>
                                        <p:attrNameLst>
                                          <p:attrName>style.visibility</p:attrName>
                                        </p:attrNameLst>
                                      </p:cBhvr>
                                      <p:to>
                                        <p:strVal val="visible"/>
                                      </p:to>
                                    </p:set>
                                    <p:animEffect transition="in" filter="fade">
                                      <p:cBhvr>
                                        <p:cTn id="26"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8E52DF4-F860-48C6-A036-2FF68AF8BEEB}"/>
              </a:ext>
            </a:extLst>
          </p:cNvPr>
          <p:cNvSpPr>
            <a:spLocks noGrp="1"/>
          </p:cNvSpPr>
          <p:nvPr>
            <p:ph type="title"/>
          </p:nvPr>
        </p:nvSpPr>
        <p:spPr>
          <a:xfrm>
            <a:off x="450099" y="-25353"/>
            <a:ext cx="8596624" cy="1450757"/>
          </a:xfrm>
        </p:spPr>
        <p:txBody>
          <a:bodyPr>
            <a:noAutofit/>
          </a:bodyPr>
          <a:lstStyle/>
          <a:p>
            <a:pPr algn="ctr"/>
            <a:r>
              <a:rPr lang="en-US" sz="5400" b="1" u="sng" dirty="0">
                <a:solidFill>
                  <a:srgbClr val="00B0F0"/>
                </a:solidFill>
                <a:latin typeface="Corbel" panose="020B0503020204020204" pitchFamily="34" charset="0"/>
              </a:rPr>
              <a:t>General Approach:</a:t>
            </a:r>
            <a:endParaRPr lang="he-IL" sz="5400" b="1" u="sng" dirty="0">
              <a:solidFill>
                <a:srgbClr val="00B0F0"/>
              </a:solidFill>
              <a:latin typeface="Corbel" panose="020B0503020204020204" pitchFamily="34" charset="0"/>
            </a:endParaRPr>
          </a:p>
        </p:txBody>
      </p:sp>
      <p:sp>
        <p:nvSpPr>
          <p:cNvPr id="3" name="מציין מיקום תוכן 2">
            <a:extLst>
              <a:ext uri="{FF2B5EF4-FFF2-40B4-BE49-F238E27FC236}">
                <a16:creationId xmlns:a16="http://schemas.microsoft.com/office/drawing/2014/main" id="{A1B68B5F-C215-44A0-8B39-AEDF8B3418FA}"/>
              </a:ext>
            </a:extLst>
          </p:cNvPr>
          <p:cNvSpPr>
            <a:spLocks noGrp="1"/>
          </p:cNvSpPr>
          <p:nvPr>
            <p:ph idx="1"/>
          </p:nvPr>
        </p:nvSpPr>
        <p:spPr>
          <a:xfrm>
            <a:off x="450099" y="1145082"/>
            <a:ext cx="7971230" cy="5843547"/>
          </a:xfrm>
        </p:spPr>
        <p:txBody>
          <a:bodyPr>
            <a:normAutofit/>
          </a:bodyPr>
          <a:lstStyle/>
          <a:p>
            <a:pPr lvl="1" algn="l" rtl="0"/>
            <a:endParaRPr lang="en-US" dirty="0"/>
          </a:p>
          <a:p>
            <a:pPr marL="457200" lvl="1" indent="0" algn="l" rtl="0">
              <a:buNone/>
            </a:pPr>
            <a:r>
              <a:rPr lang="en-US" dirty="0">
                <a:solidFill>
                  <a:srgbClr val="FF0000"/>
                </a:solidFill>
              </a:rPr>
              <a:t>We want to rely on labeled data and to use it as an indication for unlabeled data points:</a:t>
            </a:r>
          </a:p>
          <a:p>
            <a:pPr marL="457200" lvl="1" indent="0" algn="l" rtl="0">
              <a:buNone/>
            </a:pPr>
            <a:endParaRPr lang="en-US" u="sng" dirty="0">
              <a:solidFill>
                <a:srgbClr val="FFC000"/>
              </a:solidFill>
            </a:endParaRPr>
          </a:p>
          <a:p>
            <a:pPr marL="457200" lvl="1" indent="0" algn="l" rtl="0">
              <a:buNone/>
            </a:pPr>
            <a:r>
              <a:rPr lang="en-US" u="sng" dirty="0">
                <a:solidFill>
                  <a:srgbClr val="FFC000"/>
                </a:solidFill>
              </a:rPr>
              <a:t>Targets:</a:t>
            </a:r>
            <a:endParaRPr lang="en-US" dirty="0">
              <a:solidFill>
                <a:srgbClr val="00B0F0"/>
              </a:solidFill>
            </a:endParaRPr>
          </a:p>
          <a:p>
            <a:pPr lvl="1" algn="l" rtl="0"/>
            <a:r>
              <a:rPr lang="en-US" dirty="0"/>
              <a:t>Limited labeled data- we want to leverage the available labeled data.</a:t>
            </a:r>
          </a:p>
          <a:p>
            <a:pPr lvl="1" algn="l" rtl="0"/>
            <a:r>
              <a:rPr lang="en-US" dirty="0"/>
              <a:t>Noise tolerance- we need something against noisy or mislabeled data.</a:t>
            </a:r>
          </a:p>
          <a:p>
            <a:pPr lvl="1" algn="l" rtl="0"/>
            <a:r>
              <a:rPr lang="en-US" dirty="0"/>
              <a:t>Scalability: dealing with large data sets.</a:t>
            </a:r>
          </a:p>
          <a:p>
            <a:pPr marL="457200" lvl="1" indent="0" algn="l" rtl="0">
              <a:buNone/>
            </a:pPr>
            <a:r>
              <a:rPr lang="en-US" dirty="0">
                <a:solidFill>
                  <a:srgbClr val="FFC000"/>
                </a:solidFill>
              </a:rPr>
              <a:t>Note:</a:t>
            </a:r>
          </a:p>
          <a:p>
            <a:pPr lvl="1" algn="l" rtl="0"/>
            <a:r>
              <a:rPr lang="en-US" dirty="0"/>
              <a:t>Strongly depends on similarity between neighbors.</a:t>
            </a:r>
          </a:p>
          <a:p>
            <a:pPr lvl="1" algn="l" rtl="0"/>
            <a:r>
              <a:rPr lang="en-US" dirty="0"/>
              <a:t>There are some possibilities that the method will not work correctly.</a:t>
            </a:r>
          </a:p>
          <a:p>
            <a:pPr lvl="1" algn="l" rtl="0"/>
            <a:endParaRPr lang="en-US" dirty="0"/>
          </a:p>
          <a:p>
            <a:pPr lvl="1" algn="l" rtl="0"/>
            <a:endParaRPr lang="en-US" dirty="0"/>
          </a:p>
          <a:p>
            <a:pPr algn="l"/>
            <a:endParaRPr lang="en-US" dirty="0"/>
          </a:p>
          <a:p>
            <a:pPr algn="l"/>
            <a:endParaRPr lang="he-IL" dirty="0"/>
          </a:p>
        </p:txBody>
      </p:sp>
      <p:sp>
        <p:nvSpPr>
          <p:cNvPr id="5" name="מציין מיקום של מספר שקופית 4">
            <a:extLst>
              <a:ext uri="{FF2B5EF4-FFF2-40B4-BE49-F238E27FC236}">
                <a16:creationId xmlns:a16="http://schemas.microsoft.com/office/drawing/2014/main" id="{D2A16845-CCF3-453F-B285-48245D834512}"/>
              </a:ext>
            </a:extLst>
          </p:cNvPr>
          <p:cNvSpPr>
            <a:spLocks noGrp="1"/>
          </p:cNvSpPr>
          <p:nvPr>
            <p:ph type="sldNum" sz="quarter" idx="12"/>
          </p:nvPr>
        </p:nvSpPr>
        <p:spPr/>
        <p:txBody>
          <a:bodyPr/>
          <a:lstStyle/>
          <a:p>
            <a:fld id="{285A8641-92CE-42F0-8269-688F160B1D81}" type="slidenum">
              <a:rPr lang="he-IL" smtClean="0"/>
              <a:t>7</a:t>
            </a:fld>
            <a:endParaRPr lang="he-IL"/>
          </a:p>
        </p:txBody>
      </p:sp>
      <p:pic>
        <p:nvPicPr>
          <p:cNvPr id="7170" name="Picture 2" descr="Machine learning | artificial intelligence | Britannica">
            <a:extLst>
              <a:ext uri="{FF2B5EF4-FFF2-40B4-BE49-F238E27FC236}">
                <a16:creationId xmlns:a16="http://schemas.microsoft.com/office/drawing/2014/main" id="{803FE176-CC5E-3E8B-298B-C71190FD4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7714" y="4169619"/>
            <a:ext cx="4068942" cy="2369293"/>
          </a:xfrm>
          <a:prstGeom prst="rect">
            <a:avLst/>
          </a:prstGeom>
          <a:noFill/>
          <a:extLst>
            <a:ext uri="{909E8E84-426E-40DD-AFC4-6F175D3DCCD1}">
              <a14:hiddenFill xmlns:a14="http://schemas.microsoft.com/office/drawing/2010/main">
                <a:solidFill>
                  <a:srgbClr val="FFFFFF"/>
                </a:solidFill>
              </a14:hiddenFill>
            </a:ext>
          </a:extLst>
        </p:spPr>
      </p:pic>
      <p:sp>
        <p:nvSpPr>
          <p:cNvPr id="4" name="בועת דיבור: אליפסה 3">
            <a:extLst>
              <a:ext uri="{FF2B5EF4-FFF2-40B4-BE49-F238E27FC236}">
                <a16:creationId xmlns:a16="http://schemas.microsoft.com/office/drawing/2014/main" id="{D48EE154-3812-8A07-90C7-AB0AAA7D38B3}"/>
              </a:ext>
            </a:extLst>
          </p:cNvPr>
          <p:cNvSpPr/>
          <p:nvPr/>
        </p:nvSpPr>
        <p:spPr>
          <a:xfrm>
            <a:off x="8015812" y="1903499"/>
            <a:ext cx="1855976" cy="1450757"/>
          </a:xfrm>
          <a:prstGeom prst="wedgeEllipseCallout">
            <a:avLst>
              <a:gd name="adj1" fmla="val -78229"/>
              <a:gd name="adj2" fmla="val 199493"/>
            </a:avLst>
          </a:prstGeom>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t>Inconsistent, not always working.</a:t>
            </a:r>
            <a:endParaRPr lang="he-IL" dirty="0"/>
          </a:p>
        </p:txBody>
      </p:sp>
      <p:sp>
        <p:nvSpPr>
          <p:cNvPr id="6" name="בועת דיבור: אליפסה 5">
            <a:extLst>
              <a:ext uri="{FF2B5EF4-FFF2-40B4-BE49-F238E27FC236}">
                <a16:creationId xmlns:a16="http://schemas.microsoft.com/office/drawing/2014/main" id="{DF383DA4-489C-DFCF-D4C4-2B2C53179872}"/>
              </a:ext>
            </a:extLst>
          </p:cNvPr>
          <p:cNvSpPr/>
          <p:nvPr/>
        </p:nvSpPr>
        <p:spPr>
          <a:xfrm>
            <a:off x="10050680" y="1237624"/>
            <a:ext cx="1855976" cy="1450757"/>
          </a:xfrm>
          <a:prstGeom prst="wedgeEllipseCallout">
            <a:avLst>
              <a:gd name="adj1" fmla="val -187322"/>
              <a:gd name="adj2" fmla="val 268311"/>
            </a:avLst>
          </a:prstGeom>
          <a:noFill/>
        </p:spPr>
        <p:style>
          <a:lnRef idx="2">
            <a:schemeClr val="accent6"/>
          </a:lnRef>
          <a:fillRef idx="1">
            <a:schemeClr val="lt1"/>
          </a:fillRef>
          <a:effectRef idx="0">
            <a:schemeClr val="accent6"/>
          </a:effectRef>
          <a:fontRef idx="minor">
            <a:schemeClr val="dk1"/>
          </a:fontRef>
        </p:style>
        <p:txBody>
          <a:bodyPr rtlCol="1" anchor="ctr"/>
          <a:lstStyle/>
          <a:p>
            <a:pPr algn="ctr"/>
            <a:r>
              <a:rPr lang="en-US" dirty="0"/>
              <a:t>mislabeled or noisy data.</a:t>
            </a:r>
            <a:endParaRPr lang="he-IL" dirty="0"/>
          </a:p>
        </p:txBody>
      </p:sp>
    </p:spTree>
    <p:extLst>
      <p:ext uri="{BB962C8B-B14F-4D97-AF65-F5344CB8AC3E}">
        <p14:creationId xmlns:p14="http://schemas.microsoft.com/office/powerpoint/2010/main" val="13803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170"/>
                                        </p:tgtEl>
                                        <p:attrNameLst>
                                          <p:attrName>style.visibility</p:attrName>
                                        </p:attrNameLst>
                                      </p:cBhvr>
                                      <p:to>
                                        <p:strVal val="visible"/>
                                      </p:to>
                                    </p:set>
                                    <p:animEffect transition="in" filter="fade">
                                      <p:cBhvr>
                                        <p:cTn id="39" dur="500"/>
                                        <p:tgtEl>
                                          <p:spTgt spid="7170"/>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A1B68B5F-C215-44A0-8B39-AEDF8B3418FA}"/>
              </a:ext>
            </a:extLst>
          </p:cNvPr>
          <p:cNvSpPr>
            <a:spLocks noGrp="1"/>
          </p:cNvSpPr>
          <p:nvPr>
            <p:ph idx="1"/>
          </p:nvPr>
        </p:nvSpPr>
        <p:spPr>
          <a:xfrm>
            <a:off x="450099" y="1105376"/>
            <a:ext cx="9179093" cy="4875742"/>
          </a:xfrm>
        </p:spPr>
        <p:txBody>
          <a:bodyPr>
            <a:normAutofit/>
          </a:bodyPr>
          <a:lstStyle/>
          <a:p>
            <a:pPr lvl="1" algn="l" rtl="0"/>
            <a:endParaRPr lang="en-US" dirty="0"/>
          </a:p>
          <a:p>
            <a:pPr marL="457200" lvl="1" indent="0" algn="l" rtl="0">
              <a:buNone/>
            </a:pPr>
            <a:endParaRPr lang="en-US" dirty="0"/>
          </a:p>
          <a:p>
            <a:pPr lvl="1" algn="l" rtl="0"/>
            <a:r>
              <a:rPr lang="en-US" dirty="0"/>
              <a:t> Semi-supervised learning: Leveraging both labeled and unlabeled data to improve learning algorithms.</a:t>
            </a:r>
          </a:p>
          <a:p>
            <a:pPr lvl="1" algn="l" rtl="0"/>
            <a:r>
              <a:rPr lang="en-US" dirty="0"/>
              <a:t>Label Propagation: A powerful algorithm for semi-supervised learning.</a:t>
            </a:r>
          </a:p>
          <a:p>
            <a:pPr lvl="1" algn="l" rtl="0"/>
            <a:r>
              <a:rPr lang="en-US" dirty="0"/>
              <a:t>Utilizing unlabeled data: Expanding the training set and capturing underlying data relationships</a:t>
            </a:r>
          </a:p>
          <a:p>
            <a:pPr lvl="1" algn="l" rtl="0">
              <a:buFont typeface="Arial" panose="020B0604020202020204" pitchFamily="34" charset="0"/>
              <a:buChar char="•"/>
            </a:pPr>
            <a:endParaRPr lang="en-US" dirty="0"/>
          </a:p>
          <a:p>
            <a:pPr algn="l"/>
            <a:endParaRPr lang="en-US" dirty="0"/>
          </a:p>
          <a:p>
            <a:pPr algn="l"/>
            <a:endParaRPr lang="he-IL" dirty="0"/>
          </a:p>
        </p:txBody>
      </p:sp>
      <p:sp>
        <p:nvSpPr>
          <p:cNvPr id="5" name="מציין מיקום של מספר שקופית 4">
            <a:extLst>
              <a:ext uri="{FF2B5EF4-FFF2-40B4-BE49-F238E27FC236}">
                <a16:creationId xmlns:a16="http://schemas.microsoft.com/office/drawing/2014/main" id="{D2A16845-CCF3-453F-B285-48245D834512}"/>
              </a:ext>
            </a:extLst>
          </p:cNvPr>
          <p:cNvSpPr>
            <a:spLocks noGrp="1"/>
          </p:cNvSpPr>
          <p:nvPr>
            <p:ph type="sldNum" sz="quarter" idx="12"/>
          </p:nvPr>
        </p:nvSpPr>
        <p:spPr/>
        <p:txBody>
          <a:bodyPr/>
          <a:lstStyle/>
          <a:p>
            <a:fld id="{285A8641-92CE-42F0-8269-688F160B1D81}" type="slidenum">
              <a:rPr lang="he-IL" smtClean="0"/>
              <a:t>8</a:t>
            </a:fld>
            <a:endParaRPr lang="he-IL"/>
          </a:p>
        </p:txBody>
      </p:sp>
      <p:sp>
        <p:nvSpPr>
          <p:cNvPr id="12" name="כותרת 1">
            <a:extLst>
              <a:ext uri="{FF2B5EF4-FFF2-40B4-BE49-F238E27FC236}">
                <a16:creationId xmlns:a16="http://schemas.microsoft.com/office/drawing/2014/main" id="{065C7955-C866-4EF6-863B-9E661292F882}"/>
              </a:ext>
            </a:extLst>
          </p:cNvPr>
          <p:cNvSpPr txBox="1">
            <a:spLocks/>
          </p:cNvSpPr>
          <p:nvPr/>
        </p:nvSpPr>
        <p:spPr>
          <a:xfrm>
            <a:off x="450099" y="-25353"/>
            <a:ext cx="8369436" cy="1450757"/>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u="sng" dirty="0">
                <a:solidFill>
                  <a:srgbClr val="00B0F0"/>
                </a:solidFill>
                <a:latin typeface="Corbel" panose="020B0503020204020204" pitchFamily="34" charset="0"/>
              </a:rPr>
              <a:t>Label Propagation:</a:t>
            </a:r>
            <a:endParaRPr lang="he-IL" sz="5400" b="1" u="sng" dirty="0">
              <a:solidFill>
                <a:srgbClr val="00B0F0"/>
              </a:solidFill>
              <a:latin typeface="Corbel" panose="020B0503020204020204" pitchFamily="34" charset="0"/>
            </a:endParaRPr>
          </a:p>
        </p:txBody>
      </p:sp>
      <p:pic>
        <p:nvPicPr>
          <p:cNvPr id="8194" name="Picture 2" descr="Semi-Supervised Learning — How to Assign Labels with Label Propagation  Algorithm | by Saul Dobilas | Towards Data Science">
            <a:extLst>
              <a:ext uri="{FF2B5EF4-FFF2-40B4-BE49-F238E27FC236}">
                <a16:creationId xmlns:a16="http://schemas.microsoft.com/office/drawing/2014/main" id="{2DD7B422-CC5A-8019-5997-99CBA6259C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6094" y="4212380"/>
            <a:ext cx="4915403" cy="232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0421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1" dur="500"/>
                                        <p:tgtEl>
                                          <p:spTgt spid="3">
                                            <p:txEl>
                                              <p:pRg st="2" end="2"/>
                                            </p:txEl>
                                          </p:spTgt>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4" dur="500"/>
                                        <p:tgtEl>
                                          <p:spTgt spid="3">
                                            <p:txEl>
                                              <p:pRg st="3" end="3"/>
                                            </p:txEl>
                                          </p:spTgt>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94"/>
                                        </p:tgtEl>
                                        <p:attrNameLst>
                                          <p:attrName>style.visibility</p:attrName>
                                        </p:attrNameLst>
                                      </p:cBhvr>
                                      <p:to>
                                        <p:strVal val="visible"/>
                                      </p:to>
                                    </p:set>
                                    <p:animEffect transition="in" filter="fade">
                                      <p:cBhvr>
                                        <p:cTn id="22"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1817FFE3-C594-491B-8C37-BF27A2E53F10}"/>
              </a:ext>
            </a:extLst>
          </p:cNvPr>
          <p:cNvSpPr>
            <a:spLocks noGrp="1"/>
          </p:cNvSpPr>
          <p:nvPr>
            <p:ph idx="1"/>
          </p:nvPr>
        </p:nvSpPr>
        <p:spPr/>
        <p:txBody>
          <a:bodyPr>
            <a:normAutofit/>
          </a:bodyPr>
          <a:lstStyle/>
          <a:p>
            <a:pPr algn="l" rtl="0"/>
            <a:r>
              <a:rPr lang="en-US" sz="2400" b="1" dirty="0"/>
              <a:t>Social networks are intricate digital ecosystems where individuals:</a:t>
            </a:r>
          </a:p>
          <a:p>
            <a:pPr marL="0" indent="0" algn="l" rtl="0">
              <a:buNone/>
            </a:pPr>
            <a:r>
              <a:rPr lang="en-US" sz="2400" dirty="0"/>
              <a:t> 	- connect. </a:t>
            </a:r>
          </a:p>
          <a:p>
            <a:pPr marL="0" indent="0" algn="l" rtl="0">
              <a:buNone/>
            </a:pPr>
            <a:r>
              <a:rPr lang="en-US" sz="2400" dirty="0"/>
              <a:t>	- communicate.  </a:t>
            </a:r>
          </a:p>
          <a:p>
            <a:pPr marL="0" indent="0" algn="l" rtl="0">
              <a:buNone/>
            </a:pPr>
            <a:r>
              <a:rPr lang="en-US" sz="2400" dirty="0"/>
              <a:t>	- share information.</a:t>
            </a:r>
          </a:p>
          <a:p>
            <a:pPr algn="l" rtl="0"/>
            <a:r>
              <a:rPr lang="en-US" sz="2400" b="1" dirty="0"/>
              <a:t>Enabling people to: </a:t>
            </a:r>
          </a:p>
          <a:p>
            <a:pPr marL="0" indent="0" algn="l" rtl="0">
              <a:buNone/>
            </a:pPr>
            <a:r>
              <a:rPr lang="en-US" sz="2400" dirty="0"/>
              <a:t>	- stay in touch. </a:t>
            </a:r>
          </a:p>
          <a:p>
            <a:pPr marL="0" indent="0" algn="l" rtl="0">
              <a:buNone/>
            </a:pPr>
            <a:r>
              <a:rPr lang="en-US" sz="2400" dirty="0"/>
              <a:t>	- discover content.</a:t>
            </a:r>
          </a:p>
          <a:p>
            <a:pPr marL="0" indent="0" algn="l" rtl="0">
              <a:buNone/>
            </a:pPr>
            <a:r>
              <a:rPr lang="en-US" sz="2400" dirty="0"/>
              <a:t>	- engage with communities of interest.</a:t>
            </a:r>
          </a:p>
        </p:txBody>
      </p:sp>
      <p:sp>
        <p:nvSpPr>
          <p:cNvPr id="5" name="מציין מיקום של מספר שקופית 4">
            <a:extLst>
              <a:ext uri="{FF2B5EF4-FFF2-40B4-BE49-F238E27FC236}">
                <a16:creationId xmlns:a16="http://schemas.microsoft.com/office/drawing/2014/main" id="{E6EBC26A-DF12-4376-9982-DF35D8564BE8}"/>
              </a:ext>
            </a:extLst>
          </p:cNvPr>
          <p:cNvSpPr>
            <a:spLocks noGrp="1"/>
          </p:cNvSpPr>
          <p:nvPr>
            <p:ph type="sldNum" sz="quarter" idx="12"/>
          </p:nvPr>
        </p:nvSpPr>
        <p:spPr/>
        <p:txBody>
          <a:bodyPr/>
          <a:lstStyle/>
          <a:p>
            <a:fld id="{285A8641-92CE-42F0-8269-688F160B1D81}" type="slidenum">
              <a:rPr lang="he-IL" smtClean="0"/>
              <a:t>9</a:t>
            </a:fld>
            <a:endParaRPr lang="he-IL"/>
          </a:p>
        </p:txBody>
      </p:sp>
      <p:sp>
        <p:nvSpPr>
          <p:cNvPr id="6" name="כותרת 1">
            <a:extLst>
              <a:ext uri="{FF2B5EF4-FFF2-40B4-BE49-F238E27FC236}">
                <a16:creationId xmlns:a16="http://schemas.microsoft.com/office/drawing/2014/main" id="{FD9CF993-1B5A-440E-AC81-BD34037CC1BA}"/>
              </a:ext>
            </a:extLst>
          </p:cNvPr>
          <p:cNvSpPr>
            <a:spLocks noGrp="1"/>
          </p:cNvSpPr>
          <p:nvPr>
            <p:ph type="title"/>
          </p:nvPr>
        </p:nvSpPr>
        <p:spPr>
          <a:xfrm>
            <a:off x="838200" y="365125"/>
            <a:ext cx="10515600" cy="1325563"/>
          </a:xfrm>
        </p:spPr>
        <p:txBody>
          <a:bodyPr>
            <a:normAutofit/>
          </a:bodyPr>
          <a:lstStyle/>
          <a:p>
            <a:pPr algn="ctr" rtl="0"/>
            <a:r>
              <a:rPr lang="en-US" sz="5400" b="1" u="sng" dirty="0">
                <a:solidFill>
                  <a:srgbClr val="00B0F0"/>
                </a:solidFill>
                <a:latin typeface="Corbel" panose="020B0503020204020204" pitchFamily="34" charset="0"/>
              </a:rPr>
              <a:t>Social Networks: </a:t>
            </a:r>
            <a:r>
              <a:rPr lang="en-US" sz="5400" b="1" u="sng" dirty="0">
                <a:solidFill>
                  <a:srgbClr val="FF66FF"/>
                </a:solidFill>
                <a:latin typeface="Corbel" panose="020B0503020204020204" pitchFamily="34" charset="0"/>
              </a:rPr>
              <a:t>Definition</a:t>
            </a:r>
            <a:endParaRPr lang="he-IL" sz="5400" b="1" u="sng" dirty="0">
              <a:solidFill>
                <a:srgbClr val="FF66FF"/>
              </a:solidFill>
              <a:latin typeface="Corbel" panose="020B0503020204020204" pitchFamily="34" charset="0"/>
            </a:endParaRPr>
          </a:p>
        </p:txBody>
      </p:sp>
    </p:spTree>
    <p:extLst>
      <p:ext uri="{BB962C8B-B14F-4D97-AF65-F5344CB8AC3E}">
        <p14:creationId xmlns:p14="http://schemas.microsoft.com/office/powerpoint/2010/main" val="160323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ומק">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17217</TotalTime>
  <Words>2855</Words>
  <Application>Microsoft Office PowerPoint</Application>
  <PresentationFormat>מסך רחב</PresentationFormat>
  <Paragraphs>385</Paragraphs>
  <Slides>48</Slides>
  <Notes>1</Notes>
  <HiddenSlides>0</HiddenSlides>
  <MMClips>0</MMClips>
  <ScaleCrop>false</ScaleCrop>
  <HeadingPairs>
    <vt:vector size="6" baseType="variant">
      <vt:variant>
        <vt:lpstr>גופנים בשימוש</vt:lpstr>
      </vt:variant>
      <vt:variant>
        <vt:i4>9</vt:i4>
      </vt:variant>
      <vt:variant>
        <vt:lpstr>ערכת נושא</vt:lpstr>
      </vt:variant>
      <vt:variant>
        <vt:i4>2</vt:i4>
      </vt:variant>
      <vt:variant>
        <vt:lpstr>כותרות שקופיות</vt:lpstr>
      </vt:variant>
      <vt:variant>
        <vt:i4>48</vt:i4>
      </vt:variant>
    </vt:vector>
  </HeadingPairs>
  <TitlesOfParts>
    <vt:vector size="59" baseType="lpstr">
      <vt:lpstr>Arial</vt:lpstr>
      <vt:lpstr>Calibri</vt:lpstr>
      <vt:lpstr>Calibri Light</vt:lpstr>
      <vt:lpstr>Cambria Math</vt:lpstr>
      <vt:lpstr>Corbel</vt:lpstr>
      <vt:lpstr>Courier New</vt:lpstr>
      <vt:lpstr>gg sans</vt:lpstr>
      <vt:lpstr>Google Sans</vt:lpstr>
      <vt:lpstr>inherit</vt:lpstr>
      <vt:lpstr>ערכת נושא Office</vt:lpstr>
      <vt:lpstr>עומק</vt:lpstr>
      <vt:lpstr>  Machine Learning          Final exercise-  Label Propagation               Graph Clustering for social networks                                               </vt:lpstr>
      <vt:lpstr>Introduction</vt:lpstr>
      <vt:lpstr>Introduction – Semi-Supervised Learning</vt:lpstr>
      <vt:lpstr>Semi-Supervised Learning cont.</vt:lpstr>
      <vt:lpstr>Semi-Supervised Learning cont. why not supervised or unsupervised learning</vt:lpstr>
      <vt:lpstr>Semi-Supervised Learning cont. why not supervised or unsupervised learning</vt:lpstr>
      <vt:lpstr>General Approach:</vt:lpstr>
      <vt:lpstr>מצגת של PowerPoint‏</vt:lpstr>
      <vt:lpstr>Social Networks: Definition</vt:lpstr>
      <vt:lpstr>Features and Data in Social Networks:</vt:lpstr>
      <vt:lpstr>Social Networks-Examples</vt:lpstr>
      <vt:lpstr>Social Networks-Examples-cont.</vt:lpstr>
      <vt:lpstr>Social Networks</vt:lpstr>
      <vt:lpstr>Label Propagation Description</vt:lpstr>
      <vt:lpstr>How label propagation works</vt:lpstr>
      <vt:lpstr>How label propagation works-cont.</vt:lpstr>
      <vt:lpstr>Label Propagation – Algorithm </vt:lpstr>
      <vt:lpstr>Label Propagation – Random Walk method </vt:lpstr>
      <vt:lpstr>Random Walk method</vt:lpstr>
      <vt:lpstr>Random Walk method</vt:lpstr>
      <vt:lpstr>Random Walk method</vt:lpstr>
      <vt:lpstr>Random Walk method-cont.</vt:lpstr>
      <vt:lpstr>Random Walk method-Example</vt:lpstr>
      <vt:lpstr>מצגת של PowerPoint‏</vt:lpstr>
      <vt:lpstr>Random Walk method-Example</vt:lpstr>
      <vt:lpstr>Pseudo code</vt:lpstr>
      <vt:lpstr>Running time</vt:lpstr>
      <vt:lpstr>Label propagation for clustering in social networks</vt:lpstr>
      <vt:lpstr>Label propagation for clustering in social networks</vt:lpstr>
      <vt:lpstr>Implementation steps (octave):</vt:lpstr>
      <vt:lpstr>Implementation steps (octave) cont.:</vt:lpstr>
      <vt:lpstr>Implementation Facebook dataset</vt:lpstr>
      <vt:lpstr>Implementation Facebook dataset</vt:lpstr>
      <vt:lpstr>Implementation Facebook dataset</vt:lpstr>
      <vt:lpstr>Implementation Students Cooperation dataset: </vt:lpstr>
      <vt:lpstr>Implementation Students Cooperation dataset: </vt:lpstr>
      <vt:lpstr>Implementation Students Cooperation dataset-cont.: </vt:lpstr>
      <vt:lpstr>Implementation Students Cooperation dataset-cont.: </vt:lpstr>
      <vt:lpstr>Modularity Measure</vt:lpstr>
      <vt:lpstr>Modularity Measure cont.</vt:lpstr>
      <vt:lpstr>Label propagation VS other clustering methods</vt:lpstr>
      <vt:lpstr>Label propagation VS other clustering methods</vt:lpstr>
      <vt:lpstr>Label propagation VS Spectral clustering</vt:lpstr>
      <vt:lpstr>Label propagation VS Spectral clustering</vt:lpstr>
      <vt:lpstr>Label propagation VS KNN method</vt:lpstr>
      <vt:lpstr>Label propagation VS KNN method</vt:lpstr>
      <vt:lpstr>Summary</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DBSCAN ALGORITHM</dc:title>
  <dc:creator>אורית הרצוג</dc:creator>
  <cp:lastModifiedBy>Erez Dabah</cp:lastModifiedBy>
  <cp:revision>277</cp:revision>
  <dcterms:created xsi:type="dcterms:W3CDTF">2020-08-14T11:54:34Z</dcterms:created>
  <dcterms:modified xsi:type="dcterms:W3CDTF">2023-08-27T13:55:04Z</dcterms:modified>
</cp:coreProperties>
</file>